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814" r:id="rId1"/>
  </p:sldMasterIdLst>
  <p:notesMasterIdLst>
    <p:notesMasterId r:id="rId46"/>
  </p:notesMasterIdLst>
  <p:handoutMasterIdLst>
    <p:handoutMasterId r:id="rId47"/>
  </p:handoutMasterIdLst>
  <p:sldIdLst>
    <p:sldId id="256" r:id="rId2"/>
    <p:sldId id="513" r:id="rId3"/>
    <p:sldId id="511" r:id="rId4"/>
    <p:sldId id="430" r:id="rId5"/>
    <p:sldId id="431" r:id="rId6"/>
    <p:sldId id="433" r:id="rId7"/>
    <p:sldId id="436" r:id="rId8"/>
    <p:sldId id="432" r:id="rId9"/>
    <p:sldId id="438" r:id="rId10"/>
    <p:sldId id="514" r:id="rId11"/>
    <p:sldId id="439" r:id="rId12"/>
    <p:sldId id="261" r:id="rId13"/>
    <p:sldId id="405" r:id="rId14"/>
    <p:sldId id="503" r:id="rId15"/>
    <p:sldId id="478" r:id="rId16"/>
    <p:sldId id="480" r:id="rId17"/>
    <p:sldId id="482" r:id="rId18"/>
    <p:sldId id="504" r:id="rId19"/>
    <p:sldId id="483" r:id="rId20"/>
    <p:sldId id="485" r:id="rId21"/>
    <p:sldId id="484" r:id="rId22"/>
    <p:sldId id="486" r:id="rId23"/>
    <p:sldId id="487" r:id="rId24"/>
    <p:sldId id="488" r:id="rId25"/>
    <p:sldId id="515" r:id="rId26"/>
    <p:sldId id="498" r:id="rId27"/>
    <p:sldId id="489" r:id="rId28"/>
    <p:sldId id="490" r:id="rId29"/>
    <p:sldId id="499" r:id="rId30"/>
    <p:sldId id="494" r:id="rId31"/>
    <p:sldId id="495" r:id="rId32"/>
    <p:sldId id="506" r:id="rId33"/>
    <p:sldId id="496" r:id="rId34"/>
    <p:sldId id="508" r:id="rId35"/>
    <p:sldId id="516" r:id="rId36"/>
    <p:sldId id="420" r:id="rId37"/>
    <p:sldId id="421" r:id="rId38"/>
    <p:sldId id="501" r:id="rId39"/>
    <p:sldId id="517" r:id="rId40"/>
    <p:sldId id="509" r:id="rId41"/>
    <p:sldId id="423" r:id="rId42"/>
    <p:sldId id="518" r:id="rId43"/>
    <p:sldId id="425" r:id="rId44"/>
    <p:sldId id="510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 autoAdjust="0"/>
    <p:restoredTop sz="97441" autoAdjust="0"/>
  </p:normalViewPr>
  <p:slideViewPr>
    <p:cSldViewPr snapToGrid="0" snapToObjects="1">
      <p:cViewPr varScale="1">
        <p:scale>
          <a:sx n="94" d="100"/>
          <a:sy n="94" d="100"/>
        </p:scale>
        <p:origin x="-10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5E667-FEB8-5A4B-A3B4-B91786C0B7A3}" type="datetimeFigureOut">
              <a:rPr lang="en-US" smtClean="0"/>
              <a:t>02/03/15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06A5-D3D0-324C-AF06-30EF857A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2763B-5044-5041-AB68-682987C74C80}" type="datetimeFigureOut">
              <a:rPr lang="en-US" smtClean="0"/>
              <a:t>02/03/15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1374-8267-2A40-9633-37DAF50E1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9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81CE5-34C0-8147-BF4F-8A9E0A654C70}" type="datetime4">
              <a:rPr lang="en-US" smtClean="0"/>
              <a:t>March 2, 2015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8C14-761D-2045-8F1F-54584391209A}" type="datetime4">
              <a:rPr lang="en-US" smtClean="0"/>
              <a:t>March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8879-E886-7841-90AC-8D1616234C33}" type="datetime4">
              <a:rPr lang="en-US" smtClean="0"/>
              <a:t>March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46C52-DD2E-2D4E-BA06-2DDFB8F8DC34}" type="datetime4">
              <a:rPr lang="en-US" smtClean="0"/>
              <a:t>March 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562C2-FDFA-EB47-8BC6-CF38ABE63094}" type="datetime4">
              <a:rPr lang="en-US" smtClean="0"/>
              <a:t>March 2, 2015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08737F68-65E2-BD42-AE66-B913EB1D1F09}" type="datetime4">
              <a:rPr lang="en-US" smtClean="0"/>
              <a:t>March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9089F-3FC4-B443-9800-2547D8C8DBC0}" type="datetime4">
              <a:rPr lang="en-US" smtClean="0"/>
              <a:t>March 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6F96B-0B10-6D46-9F79-E7FB56707627}" type="datetime4">
              <a:rPr lang="en-US" smtClean="0"/>
              <a:t>March 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93B6-0B9A-CC40-921D-BA11A1CBEA45}" type="datetime4">
              <a:rPr lang="en-US" smtClean="0"/>
              <a:t>March 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BB683-8FE9-3240-998B-48F1D8081596}" type="datetime4">
              <a:rPr lang="en-US" smtClean="0"/>
              <a:t>March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748DC18B-572F-064F-94A1-5C0EC19A97B3}" type="datetime4">
              <a:rPr lang="en-US" smtClean="0"/>
              <a:t>March 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35E54F3E-9441-7145-9B8A-C9CCC9D65161}" type="datetime4">
              <a:rPr lang="en-US" smtClean="0"/>
              <a:t>March 2, 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Rebeca Gonzalez Suarez (UNL) March 2d 2015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98480" y="256930"/>
            <a:ext cx="1042259" cy="938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4"/>
          <a:srcRect l="2061" t="1093" r="1801" b="3251"/>
          <a:stretch/>
        </p:blipFill>
        <p:spPr>
          <a:xfrm>
            <a:off x="215092" y="213659"/>
            <a:ext cx="1001274" cy="9962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106.3052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arxiv.org/abs/1209.453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arxiv.org/abs/1403.736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1601029?ln=en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489" TargetMode="External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1.2942" TargetMode="External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hyperlink" Target="http://cds.cern.ch/record/1951378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hyperlink" Target="http://journals.aps.org/prl/abstract/10.1103/PhysRevLett.112.23180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cds.cern.ch/record/1633190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5.emf"/><Relationship Id="rId7" Type="http://schemas.openxmlformats.org/officeDocument/2006/relationships/image" Target="../media/image4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hyperlink" Target="http://arxiv.org/abs/1403.736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74/i14/p2632_1" TargetMode="External"/><Relationship Id="rId4" Type="http://schemas.openxmlformats.org/officeDocument/2006/relationships/image" Target="../media/image10.jpeg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microsoft.com/office/2007/relationships/hdphoto" Target="../media/hdphoto1.wdp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l.aps.org/abstract/PRL/v74/i14/p2626_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10.1154" TargetMode="External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54" TargetMode="External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rd.aps.org/abstract/PRD/v81/i11/e111503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hyperlink" Target="https://cds.cern.ch/record/160180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601800" TargetMode="External"/><Relationship Id="rId3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cds.cern.ch/record/1563579" TargetMode="External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ern.ch/record/1700519?ln=en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702400?ln=en" TargetMode="External"/><Relationship Id="rId3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3.4427" TargetMode="External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hyperlink" Target="http://cds.cern.ch/record/1669861" TargetMode="External"/><Relationship Id="rId5" Type="http://schemas.openxmlformats.org/officeDocument/2006/relationships/image" Target="../media/image73.png"/><Relationship Id="rId6" Type="http://schemas.openxmlformats.org/officeDocument/2006/relationships/hyperlink" Target="http://cds.cern.ch/record/1952829" TargetMode="External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49" TargetMode="External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2.2176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502.04875v1.pdf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03/i9/e092002" TargetMode="External"/><Relationship Id="rId4" Type="http://schemas.openxmlformats.org/officeDocument/2006/relationships/hyperlink" Target="http://prl.aps.org/abstract/PRL/v103/i9/e092001" TargetMode="External"/><Relationship Id="rId5" Type="http://schemas.openxmlformats.org/officeDocument/2006/relationships/hyperlink" Target="http://cds.cern.ch/record/1430743" TargetMode="External"/><Relationship Id="rId6" Type="http://schemas.openxmlformats.org/officeDocument/2006/relationships/hyperlink" Target="https://atlas.web.cern.ch/Atlas/GROUPS/PHYSICS/CONFNOTES/ATLAS-CONF-2011-088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5900" y="2983674"/>
            <a:ext cx="6400800" cy="538429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Suarez</a:t>
            </a:r>
          </a:p>
          <a:p>
            <a:r>
              <a:rPr lang="en-US" cap="none" dirty="0" smtClean="0"/>
              <a:t>University of Nebraska, Lincoln</a:t>
            </a:r>
            <a:endParaRPr lang="en-US" cap="non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74478"/>
            <a:ext cx="7772400" cy="1359122"/>
          </a:xfrm>
        </p:spPr>
        <p:txBody>
          <a:bodyPr anchor="t">
            <a:normAutofit fontScale="90000"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Overview of single top physics in CMS with Run-1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4450" y="5231774"/>
            <a:ext cx="182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2d of March 2015</a:t>
            </a: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EPFL Lausanne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5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Study the three single top production modes and measure their production cross section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1853" y="1372719"/>
            <a:ext cx="8381491" cy="513715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000000"/>
                </a:solidFill>
              </a:rPr>
              <a:t>Dominant process </a:t>
            </a:r>
            <a:r>
              <a:rPr lang="en-US" sz="1800" dirty="0" smtClean="0"/>
              <a:t>with the highest cross section at the Tevatron and the LHC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final state studied is a </a:t>
            </a:r>
            <a:r>
              <a:rPr lang="en-US" sz="1800" b="1" dirty="0" smtClean="0">
                <a:solidFill>
                  <a:schemeClr val="accent6"/>
                </a:solidFill>
              </a:rPr>
              <a:t>lepton + jets signature</a:t>
            </a:r>
          </a:p>
          <a:p>
            <a:r>
              <a:rPr lang="en-US" sz="1800" dirty="0" smtClean="0"/>
              <a:t>Signal events characterized by:</a:t>
            </a:r>
          </a:p>
          <a:p>
            <a:pPr lvl="1">
              <a:buFontTx/>
              <a:buChar char="-"/>
            </a:pPr>
            <a:r>
              <a:rPr lang="en-US" sz="1800" dirty="0" smtClean="0"/>
              <a:t>One isolated </a:t>
            </a:r>
            <a:r>
              <a:rPr lang="en-US" sz="1800" b="1" dirty="0" smtClean="0"/>
              <a:t>muon or electron </a:t>
            </a:r>
            <a:endParaRPr lang="en-US" sz="1800" dirty="0" smtClean="0"/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</a:t>
            </a:r>
            <a:r>
              <a:rPr lang="en-US" sz="1800" b="1" dirty="0" smtClean="0"/>
              <a:t>MET</a:t>
            </a:r>
            <a:r>
              <a:rPr lang="en-US" sz="1800" dirty="0" smtClean="0"/>
              <a:t>) </a:t>
            </a:r>
          </a:p>
          <a:p>
            <a:pPr lvl="1">
              <a:buFontTx/>
              <a:buChar char="-"/>
            </a:pPr>
            <a:r>
              <a:rPr lang="en-US" sz="1800" dirty="0" smtClean="0"/>
              <a:t>A central </a:t>
            </a:r>
            <a:r>
              <a:rPr lang="en-US" sz="1800" b="1" dirty="0" smtClean="0"/>
              <a:t>b jet </a:t>
            </a:r>
          </a:p>
          <a:p>
            <a:pPr lvl="1">
              <a:buFontTx/>
              <a:buChar char="-"/>
            </a:pPr>
            <a:r>
              <a:rPr lang="en-US" sz="1800" dirty="0" smtClean="0"/>
              <a:t>light-quark jet from the hard scattering process (often </a:t>
            </a:r>
            <a:r>
              <a:rPr lang="en-US" sz="1800" dirty="0" smtClean="0">
                <a:solidFill>
                  <a:srgbClr val="7411D0"/>
                </a:solidFill>
              </a:rPr>
              <a:t>forward</a:t>
            </a:r>
            <a:r>
              <a:rPr lang="en-US" sz="1800" dirty="0" smtClean="0"/>
              <a:t>)</a:t>
            </a:r>
          </a:p>
          <a:p>
            <a:pPr lvl="1">
              <a:buFontTx/>
              <a:buChar char="-"/>
            </a:pPr>
            <a:r>
              <a:rPr lang="en-US" sz="1800" dirty="0" smtClean="0"/>
              <a:t>Additionally,  a second b jet produced in association to the top quark</a:t>
            </a:r>
          </a:p>
          <a:p>
            <a:r>
              <a:rPr lang="en-US" sz="1800" b="1" dirty="0" smtClean="0">
                <a:solidFill>
                  <a:srgbClr val="0080FF"/>
                </a:solidFill>
              </a:rPr>
              <a:t>Main backgrounds: </a:t>
            </a:r>
            <a:r>
              <a:rPr lang="en-US" sz="1800" b="1" dirty="0" err="1" smtClean="0">
                <a:solidFill>
                  <a:srgbClr val="0080FF"/>
                </a:solidFill>
              </a:rPr>
              <a:t>W+jets</a:t>
            </a:r>
            <a:r>
              <a:rPr lang="en-US" sz="1800" b="1" dirty="0" smtClean="0">
                <a:solidFill>
                  <a:srgbClr val="0080FF"/>
                </a:solidFill>
              </a:rPr>
              <a:t>, ttbar, multijet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27857-C92D-E145-ADD6-6B4C63047B6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Double Brace 8"/>
          <p:cNvSpPr/>
          <p:nvPr/>
        </p:nvSpPr>
        <p:spPr>
          <a:xfrm>
            <a:off x="612648" y="4444038"/>
            <a:ext cx="3848917" cy="850347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0879963">
            <a:off x="4502254" y="4498476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FF"/>
                </a:solidFill>
              </a:rPr>
              <a:t>Leptonic top decay</a:t>
            </a:r>
            <a:endParaRPr lang="en-US" sz="1400" dirty="0">
              <a:solidFill>
                <a:srgbClr val="008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39" y="1774265"/>
            <a:ext cx="5094941" cy="19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t-channel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 smtClean="0"/>
              <a:t>Before the start of the Run-1</a:t>
            </a:r>
          </a:p>
          <a:p>
            <a:pPr lvl="2"/>
            <a:r>
              <a:rPr lang="en-US" sz="1800" dirty="0" smtClean="0"/>
              <a:t> only t-channel production was observed at the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800" dirty="0" smtClean="0"/>
              <a:t>In 2011, barely a year into collisions, CMS </a:t>
            </a:r>
            <a:r>
              <a:rPr lang="en-US" sz="1800" b="1" dirty="0" smtClean="0"/>
              <a:t>published</a:t>
            </a:r>
            <a:r>
              <a:rPr lang="en-US" sz="1800" dirty="0" smtClean="0"/>
              <a:t> its first t-channel paper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3" y="2951193"/>
            <a:ext cx="3895039" cy="26654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15054" y="3158316"/>
            <a:ext cx="40016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Jun 2011</a:t>
            </a:r>
            <a:endParaRPr lang="en-US" dirty="0" smtClean="0">
              <a:solidFill>
                <a:schemeClr val="accent4"/>
              </a:solidFill>
              <a:hlinkClick r:id="rId3"/>
            </a:endParaRPr>
          </a:p>
          <a:p>
            <a:r>
              <a:rPr lang="hu-HU" dirty="0" smtClean="0"/>
              <a:t>Phys. Rev. Lett. 107</a:t>
            </a:r>
            <a:r>
              <a:rPr lang="hu-HU" dirty="0"/>
              <a:t>:</a:t>
            </a:r>
            <a:r>
              <a:rPr lang="hu-HU" dirty="0" smtClean="0"/>
              <a:t>091802,2011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arXiv:1106.3052</a:t>
            </a: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b="1" dirty="0"/>
              <a:t>-channel </a:t>
            </a:r>
            <a:endParaRPr lang="en-US" b="1" dirty="0" smtClean="0"/>
          </a:p>
          <a:p>
            <a:r>
              <a:rPr lang="en-US" dirty="0" smtClean="0"/>
              <a:t>36pb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2D shape analysis (</a:t>
            </a:r>
            <a:r>
              <a:rPr lang="en-US" dirty="0" err="1" smtClean="0"/>
              <a:t>cosθ</a:t>
            </a:r>
            <a:r>
              <a:rPr lang="en-US" baseline="30000" dirty="0"/>
              <a:t>*</a:t>
            </a:r>
            <a:r>
              <a:rPr lang="en-US" dirty="0"/>
              <a:t> </a:t>
            </a:r>
            <a:r>
              <a:rPr lang="en-US" dirty="0" err="1"/>
              <a:t>η</a:t>
            </a:r>
            <a:r>
              <a:rPr lang="en-US" baseline="-25000" dirty="0" err="1"/>
              <a:t>j</a:t>
            </a:r>
            <a:r>
              <a:rPr lang="en-US" baseline="-25000" dirty="0" smtClean="0"/>
              <a:t>’</a:t>
            </a:r>
            <a:r>
              <a:rPr lang="en-US" dirty="0" smtClean="0"/>
              <a:t>) and BDT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4735" y="5753114"/>
            <a:ext cx="8062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80FF"/>
                </a:solidFill>
                <a:cs typeface="Arial"/>
              </a:rPr>
              <a:t>In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one 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year,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p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ower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to explore </a:t>
            </a:r>
            <a:r>
              <a:rPr lang="en-US" b="1" dirty="0" smtClean="0">
                <a:solidFill>
                  <a:srgbClr val="0080FF"/>
                </a:solidFill>
                <a:cs typeface="Arial"/>
              </a:rPr>
              <a:t>processes 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that took the </a:t>
            </a:r>
            <a:r>
              <a:rPr lang="en-US" b="1" dirty="0" err="1">
                <a:solidFill>
                  <a:srgbClr val="0080FF"/>
                </a:solidFill>
                <a:cs typeface="Arial"/>
              </a:rPr>
              <a:t>Tevatron</a:t>
            </a:r>
            <a:r>
              <a:rPr lang="en-US" b="1" dirty="0">
                <a:solidFill>
                  <a:srgbClr val="0080FF"/>
                </a:solidFill>
                <a:cs typeface="Arial"/>
              </a:rPr>
              <a:t> decades  </a:t>
            </a:r>
            <a:endParaRPr lang="en-US" dirty="0">
              <a:solidFill>
                <a:srgbClr val="0080FF"/>
              </a:solidFill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 (7TeV)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 7 TeV CMS measured the</a:t>
            </a:r>
            <a:r>
              <a:rPr lang="en-US" sz="1800" b="1" dirty="0" smtClean="0">
                <a:solidFill>
                  <a:srgbClr val="7411D0"/>
                </a:solidFill>
              </a:rPr>
              <a:t> </a:t>
            </a:r>
            <a:r>
              <a:rPr lang="en-US" sz="1800" dirty="0" smtClean="0"/>
              <a:t>inclusive</a:t>
            </a:r>
            <a:r>
              <a:rPr lang="en-US" sz="1800" b="1" dirty="0" smtClean="0">
                <a:solidFill>
                  <a:srgbClr val="7411D0"/>
                </a:solidFill>
              </a:rPr>
              <a:t> </a:t>
            </a:r>
            <a:r>
              <a:rPr lang="en-US" sz="1800" b="1" dirty="0" smtClean="0">
                <a:solidFill>
                  <a:schemeClr val="accent6"/>
                </a:solidFill>
              </a:rPr>
              <a:t>t-channel cross section</a:t>
            </a:r>
          </a:p>
          <a:p>
            <a:r>
              <a:rPr lang="en-US" sz="1800" dirty="0" smtClean="0"/>
              <a:t>Using Multivariate methods (BDT, NN) and the shape of the </a:t>
            </a:r>
            <a:r>
              <a:rPr lang="en-US" sz="1800" dirty="0" err="1" smtClean="0"/>
              <a:t>pseudorapidity</a:t>
            </a:r>
            <a:r>
              <a:rPr lang="en-US" sz="1800" dirty="0" smtClean="0"/>
              <a:t> of the  light jet, |</a:t>
            </a:r>
            <a:r>
              <a:rPr lang="en-US" sz="1800" dirty="0" err="1"/>
              <a:t>η</a:t>
            </a:r>
            <a:r>
              <a:rPr lang="en-US" sz="1800" baseline="-25000" dirty="0" err="1"/>
              <a:t>j</a:t>
            </a:r>
            <a:r>
              <a:rPr lang="en-US" sz="1800" baseline="-25000" dirty="0" smtClean="0"/>
              <a:t>’</a:t>
            </a:r>
            <a:r>
              <a:rPr lang="en-US" sz="1800" dirty="0" smtClean="0"/>
              <a:t>|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2" y="2734009"/>
            <a:ext cx="4541526" cy="32541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90026" y="4983978"/>
            <a:ext cx="3986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8A1D9"/>
                </a:solidFill>
              </a:rPr>
              <a:t>September 2012</a:t>
            </a:r>
          </a:p>
          <a:p>
            <a:pPr algn="ctr"/>
            <a:r>
              <a:rPr lang="en-US" dirty="0"/>
              <a:t>JHEP 12 (2012) </a:t>
            </a:r>
            <a:r>
              <a:rPr lang="en-US" dirty="0" smtClean="0"/>
              <a:t>035, </a:t>
            </a:r>
            <a:r>
              <a:rPr lang="en-US" dirty="0" smtClean="0">
                <a:hlinkClick r:id="rId4"/>
              </a:rPr>
              <a:t>arXiv:1209.4533</a:t>
            </a:r>
            <a:endParaRPr lang="en-US" dirty="0" smtClean="0"/>
          </a:p>
          <a:p>
            <a:pPr algn="ctr"/>
            <a:r>
              <a:rPr lang="en-US" b="1" dirty="0" smtClean="0"/>
              <a:t>t-channel</a:t>
            </a:r>
            <a:r>
              <a:rPr lang="en-US" b="1" dirty="0"/>
              <a:t> </a:t>
            </a:r>
            <a:r>
              <a:rPr lang="en-US" dirty="0" smtClean="0"/>
              <a:t>(|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j</a:t>
            </a:r>
            <a:r>
              <a:rPr lang="en-US" dirty="0" smtClean="0"/>
              <a:t>|</a:t>
            </a:r>
            <a:r>
              <a:rPr lang="en-US" baseline="-25000" dirty="0" smtClean="0"/>
              <a:t>’</a:t>
            </a:r>
            <a:r>
              <a:rPr lang="en-US" dirty="0" smtClean="0"/>
              <a:t>, NN, BDT)</a:t>
            </a:r>
          </a:p>
          <a:p>
            <a:pPr algn="ctr"/>
            <a:r>
              <a:rPr lang="en-US" dirty="0" smtClean="0"/>
              <a:t>7TeV - 1.17 </a:t>
            </a:r>
            <a:r>
              <a:rPr lang="en-US" dirty="0"/>
              <a:t>and 1.56 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920692" y="2791731"/>
            <a:ext cx="385611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regions defined (jets, b-tag)</a:t>
            </a:r>
          </a:p>
          <a:p>
            <a:r>
              <a:rPr lang="en-US" dirty="0" err="1" smtClean="0"/>
              <a:t>Multijet</a:t>
            </a:r>
            <a:r>
              <a:rPr lang="en-US" dirty="0" smtClean="0"/>
              <a:t> and </a:t>
            </a:r>
            <a:r>
              <a:rPr lang="en-US" dirty="0" err="1" smtClean="0"/>
              <a:t>W+jets</a:t>
            </a:r>
            <a:r>
              <a:rPr lang="en-US" dirty="0" smtClean="0"/>
              <a:t> background estimated from data</a:t>
            </a:r>
          </a:p>
          <a:p>
            <a:endParaRPr lang="en-US" dirty="0" smtClean="0"/>
          </a:p>
          <a:p>
            <a:r>
              <a:rPr lang="en-US" dirty="0" smtClean="0"/>
              <a:t>Statistical</a:t>
            </a:r>
            <a:r>
              <a:rPr lang="en-US" dirty="0" smtClean="0"/>
              <a:t>, systematic, and theory uncertainties on the same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 (8TeV)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 8 TeV, this was made just with the |</a:t>
            </a:r>
            <a:r>
              <a:rPr lang="en-US" sz="1800" dirty="0" err="1"/>
              <a:t>η</a:t>
            </a:r>
            <a:r>
              <a:rPr lang="en-US" sz="1800" baseline="-25000" dirty="0" err="1"/>
              <a:t>j</a:t>
            </a:r>
            <a:r>
              <a:rPr lang="en-US" sz="1800" baseline="-25000" dirty="0" smtClean="0"/>
              <a:t>’</a:t>
            </a:r>
            <a:r>
              <a:rPr lang="en-US" sz="1800" dirty="0" smtClean="0"/>
              <a:t>| analysis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81560"/>
            <a:ext cx="4165781" cy="319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1349" y="5140594"/>
            <a:ext cx="3937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96A1B"/>
                </a:solidFill>
              </a:rPr>
              <a:t>March 2014</a:t>
            </a:r>
          </a:p>
          <a:p>
            <a:pPr algn="ctr"/>
            <a:r>
              <a:rPr lang="en-US" dirty="0"/>
              <a:t>JHEP 06 (2014) </a:t>
            </a:r>
            <a:r>
              <a:rPr lang="en-US" dirty="0" smtClean="0"/>
              <a:t>090,</a:t>
            </a:r>
            <a:r>
              <a:rPr lang="en-US" dirty="0"/>
              <a:t> </a:t>
            </a:r>
            <a:r>
              <a:rPr lang="en-US" dirty="0" smtClean="0">
                <a:hlinkClick r:id="rId4"/>
              </a:rPr>
              <a:t>arXiv:1403.7366</a:t>
            </a:r>
            <a:endParaRPr lang="en-US" dirty="0" smtClean="0"/>
          </a:p>
          <a:p>
            <a:pPr algn="ctr"/>
            <a:r>
              <a:rPr lang="en-US" b="1" dirty="0" smtClean="0"/>
              <a:t>t</a:t>
            </a:r>
            <a:r>
              <a:rPr lang="en-US" b="1" dirty="0"/>
              <a:t>-</a:t>
            </a:r>
            <a:r>
              <a:rPr lang="en-US" b="1" dirty="0" smtClean="0"/>
              <a:t>channel, </a:t>
            </a:r>
            <a:r>
              <a:rPr lang="en-US" dirty="0" err="1"/>
              <a:t>η</a:t>
            </a:r>
            <a:r>
              <a:rPr lang="en-US" baseline="-25000" dirty="0" err="1"/>
              <a:t>j</a:t>
            </a:r>
            <a:r>
              <a:rPr lang="en-US" baseline="-25000" dirty="0" smtClean="0"/>
              <a:t>’</a:t>
            </a:r>
            <a:endParaRPr lang="en-US" b="1" dirty="0" smtClean="0"/>
          </a:p>
          <a:p>
            <a:pPr algn="ctr"/>
            <a:r>
              <a:rPr lang="en-US" dirty="0" smtClean="0"/>
              <a:t>8 TeV - 19.7fb</a:t>
            </a:r>
            <a:r>
              <a:rPr lang="en-US" baseline="30000" dirty="0" smtClean="0"/>
              <a:t>-1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4818889" y="2482012"/>
            <a:ext cx="377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approach as for 7TeV, more data-driven (</a:t>
            </a:r>
            <a:r>
              <a:rPr lang="en-US" dirty="0" err="1" smtClean="0"/>
              <a:t>Multijet</a:t>
            </a:r>
            <a:r>
              <a:rPr lang="en-US" dirty="0" smtClean="0"/>
              <a:t>, </a:t>
            </a:r>
            <a:r>
              <a:rPr lang="en-US" dirty="0" err="1" smtClean="0"/>
              <a:t>W+jets</a:t>
            </a:r>
            <a:r>
              <a:rPr lang="en-US" dirty="0" smtClean="0"/>
              <a:t>, </a:t>
            </a:r>
            <a:r>
              <a:rPr lang="en-US" dirty="0" err="1" smtClean="0"/>
              <a:t>ttbar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Full luminosity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7411D0"/>
                </a:solidFill>
              </a:rPr>
              <a:t>Systematic dominated</a:t>
            </a:r>
            <a:endParaRPr lang="en-US" dirty="0"/>
          </a:p>
          <a:p>
            <a:r>
              <a:rPr lang="en-US" dirty="0" smtClean="0"/>
              <a:t>main uncertainties: </a:t>
            </a:r>
          </a:p>
          <a:p>
            <a:r>
              <a:rPr lang="en-US" dirty="0" smtClean="0"/>
              <a:t>Signal modeling </a:t>
            </a:r>
            <a:r>
              <a:rPr lang="en-US" dirty="0"/>
              <a:t>(~6%)</a:t>
            </a:r>
          </a:p>
          <a:p>
            <a:r>
              <a:rPr lang="en-US" dirty="0" smtClean="0"/>
              <a:t>and JES/JER/</a:t>
            </a:r>
            <a:r>
              <a:rPr lang="en-US" dirty="0"/>
              <a:t>MET (~4%) </a:t>
            </a:r>
          </a:p>
        </p:txBody>
      </p:sp>
    </p:spTree>
    <p:extLst>
      <p:ext uri="{BB962C8B-B14F-4D97-AF65-F5344CB8AC3E}">
        <p14:creationId xmlns:p14="http://schemas.microsoft.com/office/powerpoint/2010/main" val="110429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83433960"/>
              </p:ext>
            </p:extLst>
          </p:nvPr>
        </p:nvGraphicFramePr>
        <p:xfrm>
          <a:off x="373530" y="1553476"/>
          <a:ext cx="8426823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1120589"/>
                <a:gridCol w="6544234"/>
              </a:tblGrid>
              <a:tr h="2959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7TeV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67.2±3.7(stat)±3.0(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syst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)±3.5(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th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)±1.5(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lumi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 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pb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 = </a:t>
                      </a:r>
                      <a:r>
                        <a:rPr lang="en-US" sz="1600" b="0" i="0" u="none" dirty="0" smtClean="0">
                          <a:latin typeface="Arial"/>
                          <a:cs typeface="Arial"/>
                        </a:rPr>
                        <a:t>67.2±6.1 </a:t>
                      </a:r>
                      <a:r>
                        <a:rPr lang="en-US" sz="1600" b="0" i="0" u="none" dirty="0" err="1" smtClean="0">
                          <a:latin typeface="Arial"/>
                          <a:cs typeface="Arial"/>
                        </a:rPr>
                        <a:t>pb</a:t>
                      </a:r>
                      <a:r>
                        <a:rPr lang="en-US" sz="1600" b="0" i="0" u="none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63.89+2.91-2.52 (NLO, latest</a:t>
                      </a:r>
                      <a:r>
                        <a:rPr lang="en-US" sz="16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8TeV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83.6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±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2.3 (stat)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 ±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7.4 (</a:t>
                      </a:r>
                      <a:r>
                        <a:rPr kumimoji="0" 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syst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r>
                        <a:rPr kumimoji="0" 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endParaRPr kumimoji="0" lang="en-US" sz="1600" kern="1200" dirty="0" smtClean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84.69+3.76 -3.23 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6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600" b="0" i="0" dirty="0" smtClean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67" y="3033060"/>
            <a:ext cx="4898705" cy="330308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8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806696" y="199402"/>
            <a:ext cx="1038577" cy="102693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b="1" dirty="0" smtClean="0">
                <a:solidFill>
                  <a:srgbClr val="0080FF"/>
                </a:solidFill>
                <a:cs typeface=""/>
              </a:rPr>
              <a:t>At 8TeV, there was an LHC (ATLAS</a:t>
            </a:r>
            <a:r>
              <a:rPr lang="en-US" sz="1800" b="1" dirty="0">
                <a:solidFill>
                  <a:srgbClr val="0080FF"/>
                </a:solidFill>
                <a:cs typeface=""/>
              </a:rPr>
              <a:t>+</a:t>
            </a:r>
            <a:r>
              <a:rPr lang="en-US" sz="1800" b="1" dirty="0" smtClean="0">
                <a:solidFill>
                  <a:srgbClr val="0080FF"/>
                </a:solidFill>
                <a:cs typeface=""/>
              </a:rPr>
              <a:t>CMS) combination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First </a:t>
            </a:r>
            <a:r>
              <a:rPr lang="en-US" sz="1800" dirty="0"/>
              <a:t>LHC single top </a:t>
            </a:r>
            <a:r>
              <a:rPr lang="en-US" sz="1800" dirty="0" smtClean="0"/>
              <a:t>combination 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Sept</a:t>
            </a:r>
            <a:r>
              <a:rPr lang="en-US" sz="1800" dirty="0"/>
              <a:t>. </a:t>
            </a:r>
            <a:r>
              <a:rPr lang="en-US" sz="1800" dirty="0" smtClean="0"/>
              <a:t>2013</a:t>
            </a:r>
            <a:endParaRPr lang="en-US" sz="1800" dirty="0">
              <a:cs typeface="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>
                <a:cs typeface="Cambria"/>
                <a:hlinkClick r:id="rId3"/>
              </a:rPr>
              <a:t>CMS-PAS-TOP-12-002</a:t>
            </a:r>
            <a:endParaRPr lang="en-US" sz="1800" dirty="0">
              <a:cs typeface="Cambria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1800" dirty="0"/>
          </a:p>
          <a:p>
            <a:pPr marL="320040" lvl="2" indent="0">
              <a:buClr>
                <a:schemeClr val="accent1"/>
              </a:buClr>
              <a:buSzPct val="85000"/>
              <a:buNone/>
            </a:pPr>
            <a:endParaRPr lang="en-US" sz="1800" dirty="0">
              <a:cs typeface="Cambria"/>
            </a:endParaRPr>
          </a:p>
          <a:p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LHC combination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41" y="2209386"/>
            <a:ext cx="5503671" cy="41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82495" y="1560314"/>
            <a:ext cx="8399670" cy="4722495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process with the second largest cross-section at the LHC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final state studied is a </a:t>
            </a:r>
            <a:r>
              <a:rPr lang="en-US" sz="1800" b="1" dirty="0" smtClean="0">
                <a:solidFill>
                  <a:srgbClr val="0080FF"/>
                </a:solidFill>
              </a:rPr>
              <a:t>dilepton signature</a:t>
            </a:r>
          </a:p>
          <a:p>
            <a:r>
              <a:rPr lang="en-US" sz="1800" dirty="0" smtClean="0"/>
              <a:t>Signal events are characterized by:</a:t>
            </a:r>
          </a:p>
          <a:p>
            <a:pPr lvl="1">
              <a:buFontTx/>
              <a:buChar char="-"/>
            </a:pPr>
            <a:r>
              <a:rPr lang="en-US" sz="1800" b="1" dirty="0" smtClean="0"/>
              <a:t>Two</a:t>
            </a:r>
            <a:r>
              <a:rPr lang="en-US" sz="1800" dirty="0" smtClean="0"/>
              <a:t> opposite-sign, isolated </a:t>
            </a:r>
            <a:r>
              <a:rPr lang="en-US" sz="1800" b="1" dirty="0" smtClean="0"/>
              <a:t>leptons </a:t>
            </a:r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(2 neutrinos in the final state)</a:t>
            </a:r>
          </a:p>
          <a:p>
            <a:pPr lvl="1">
              <a:buFontTx/>
              <a:buChar char="-"/>
            </a:pPr>
            <a:r>
              <a:rPr lang="en-US" sz="1800" dirty="0" smtClean="0"/>
              <a:t> A jet coming from a </a:t>
            </a:r>
            <a:r>
              <a:rPr lang="en-US" sz="1800" b="1" dirty="0" smtClean="0"/>
              <a:t>b decay 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80FF"/>
                </a:solidFill>
              </a:rPr>
              <a:t>Backgrounds: ttbar (main challenge), DY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fgSTtWfir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99" y="2366646"/>
            <a:ext cx="1957566" cy="1430251"/>
          </a:xfrm>
          <a:prstGeom prst="rect">
            <a:avLst/>
          </a:prstGeom>
        </p:spPr>
      </p:pic>
      <p:pic>
        <p:nvPicPr>
          <p:cNvPr id="7" name="Picture 6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72" y="2302090"/>
            <a:ext cx="2045923" cy="14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768250"/>
            <a:ext cx="8503920" cy="433079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low cross section of this process at the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made it </a:t>
            </a:r>
            <a:r>
              <a:rPr lang="en-US" sz="1800" dirty="0" smtClean="0">
                <a:solidFill>
                  <a:srgbClr val="0080FF"/>
                </a:solidFill>
              </a:rPr>
              <a:t>impossible to study before the LHC </a:t>
            </a:r>
            <a:r>
              <a:rPr lang="en-US" sz="1800" dirty="0" smtClean="0">
                <a:solidFill>
                  <a:srgbClr val="7411D0"/>
                </a:solidFill>
              </a:rPr>
              <a:t>→ </a:t>
            </a:r>
            <a:r>
              <a:rPr lang="en-US" sz="1800" dirty="0" smtClean="0"/>
              <a:t>At the LHC is still not easy </a:t>
            </a:r>
          </a:p>
          <a:p>
            <a:r>
              <a:rPr lang="en-US" sz="1800" dirty="0" smtClean="0">
                <a:solidFill>
                  <a:srgbClr val="7411D0"/>
                </a:solidFill>
              </a:rPr>
              <a:t>CMS reported Evidence at 7TeV</a:t>
            </a:r>
            <a:endParaRPr lang="en-US" sz="1800" dirty="0">
              <a:solidFill>
                <a:srgbClr val="7411D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7" y="2820779"/>
            <a:ext cx="3767811" cy="33469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61924" y="3435138"/>
            <a:ext cx="41101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September 2012</a:t>
            </a:r>
            <a:endParaRPr lang="en-US" dirty="0" smtClean="0">
              <a:solidFill>
                <a:schemeClr val="accent3"/>
              </a:solidFill>
              <a:hlinkClick r:id="rId3"/>
            </a:endParaRPr>
          </a:p>
          <a:p>
            <a:pPr algn="ctr"/>
            <a:r>
              <a:rPr lang="hu-HU" dirty="0"/>
              <a:t>Phys. Rev. Lett. 110 (2013) </a:t>
            </a:r>
            <a:r>
              <a:rPr lang="hu-HU" dirty="0" smtClean="0"/>
              <a:t>022003</a:t>
            </a:r>
            <a:endParaRPr lang="en-US" dirty="0" smtClean="0">
              <a:hlinkClick r:id="rId3"/>
            </a:endParaRPr>
          </a:p>
          <a:p>
            <a:pPr algn="ctr"/>
            <a:r>
              <a:rPr lang="en-US" dirty="0" smtClean="0">
                <a:hlinkClick r:id="rId3"/>
              </a:rPr>
              <a:t>arXiv:1209.3489</a:t>
            </a:r>
            <a:endParaRPr lang="en-US" dirty="0" smtClean="0"/>
          </a:p>
          <a:p>
            <a:pPr algn="ctr"/>
            <a:r>
              <a:rPr lang="en-US" b="1" dirty="0" smtClean="0"/>
              <a:t>(cut, BDT</a:t>
            </a:r>
            <a:r>
              <a:rPr lang="en-US" b="1" dirty="0"/>
              <a:t>) 4.0σ</a:t>
            </a:r>
            <a:r>
              <a:rPr lang="en-US" b="1" dirty="0" smtClean="0"/>
              <a:t> </a:t>
            </a:r>
            <a:r>
              <a:rPr lang="en-US" dirty="0" smtClean="0"/>
              <a:t>7TeV - 4.9fb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80FF"/>
                </a:solidFill>
              </a:rPr>
              <a:t>And </a:t>
            </a:r>
            <a:r>
              <a:rPr lang="en-US" sz="1800" b="1" dirty="0">
                <a:solidFill>
                  <a:srgbClr val="0080FF"/>
                </a:solidFill>
              </a:rPr>
              <a:t>d</a:t>
            </a:r>
            <a:r>
              <a:rPr lang="en-US" sz="1800" b="1" dirty="0" smtClean="0">
                <a:solidFill>
                  <a:srgbClr val="0080FF"/>
                </a:solidFill>
              </a:rPr>
              <a:t>iscovery at 8TeV → Only observation (&gt; 5 </a:t>
            </a:r>
            <a:r>
              <a:rPr lang="en-US" sz="1800" b="1" dirty="0" err="1" smtClean="0">
                <a:solidFill>
                  <a:srgbClr val="0080FF"/>
                </a:solidFill>
              </a:rPr>
              <a:t>σ</a:t>
            </a:r>
            <a:r>
              <a:rPr lang="en-US" sz="1800" b="1" dirty="0" smtClean="0">
                <a:solidFill>
                  <a:srgbClr val="0080FF"/>
                </a:solidFill>
              </a:rPr>
              <a:t>) so far </a:t>
            </a:r>
            <a:endParaRPr lang="en-US" sz="1800" b="1" dirty="0">
              <a:solidFill>
                <a:srgbClr val="008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90383"/>
            <a:ext cx="3959671" cy="33354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026" y="2525600"/>
            <a:ext cx="42346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January 2014</a:t>
            </a:r>
          </a:p>
          <a:p>
            <a:pPr algn="ctr"/>
            <a:r>
              <a:rPr lang="hu-HU" dirty="0"/>
              <a:t>Phys. Rev. Lett. 112 (2014) </a:t>
            </a:r>
            <a:r>
              <a:rPr lang="hu-HU" dirty="0" smtClean="0"/>
              <a:t>231802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arXiv:1401.2942</a:t>
            </a:r>
            <a:endParaRPr lang="en-US" dirty="0" smtClean="0"/>
          </a:p>
          <a:p>
            <a:pPr algn="ctr"/>
            <a:r>
              <a:rPr lang="en-US" b="1" dirty="0" smtClean="0"/>
              <a:t> (BDT, shape, cut) </a:t>
            </a:r>
            <a:r>
              <a:rPr lang="en-US" dirty="0" smtClean="0"/>
              <a:t>6.1σ</a:t>
            </a:r>
            <a:r>
              <a:rPr lang="en-US" b="1" dirty="0" smtClean="0"/>
              <a:t> </a:t>
            </a:r>
            <a:r>
              <a:rPr lang="en-US" dirty="0" smtClean="0"/>
              <a:t> 8TeV - 12.2fb</a:t>
            </a:r>
            <a:r>
              <a:rPr lang="en-US" baseline="30000" dirty="0" smtClean="0"/>
              <a:t>-1</a:t>
            </a:r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18868" y="4121628"/>
            <a:ext cx="428680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 TeV → cut-based, basic BDT</a:t>
            </a:r>
          </a:p>
          <a:p>
            <a:pPr algn="ctr"/>
            <a:r>
              <a:rPr lang="en-US" dirty="0" smtClean="0"/>
              <a:t>8TeV → cut-based, shape-based, more sophisticated BDT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At 8TeV the analysis is already not statistically </a:t>
            </a:r>
            <a:r>
              <a:rPr lang="en-US" dirty="0" smtClean="0"/>
              <a:t>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8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Tuesday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Last Tuesday was the 20</a:t>
            </a:r>
            <a:r>
              <a:rPr lang="en-US" sz="2000" b="1" baseline="30000" dirty="0" smtClean="0">
                <a:solidFill>
                  <a:schemeClr val="accent6"/>
                </a:solidFill>
              </a:rPr>
              <a:t>th</a:t>
            </a:r>
            <a:r>
              <a:rPr lang="en-US" sz="2000" b="1" dirty="0" smtClean="0">
                <a:solidFill>
                  <a:schemeClr val="accent6"/>
                </a:solidFill>
              </a:rPr>
              <a:t> anniversary of the discovery of the top quark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7172" t="4332" r="8097" b="6634"/>
          <a:stretch/>
        </p:blipFill>
        <p:spPr>
          <a:xfrm>
            <a:off x="1093261" y="2427326"/>
            <a:ext cx="2668842" cy="3391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0626">
            <a:off x="2527394" y="2696273"/>
            <a:ext cx="763849" cy="1121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99346">
            <a:off x="3390730" y="2846641"/>
            <a:ext cx="1358294" cy="1086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36749" y="46470"/>
            <a:ext cx="723462" cy="10707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0626">
            <a:off x="2673703" y="4784721"/>
            <a:ext cx="215489" cy="3163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0626">
            <a:off x="2375947" y="4824596"/>
            <a:ext cx="215489" cy="3163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0626">
            <a:off x="2062114" y="4816246"/>
            <a:ext cx="215489" cy="316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0626">
            <a:off x="1764358" y="4904346"/>
            <a:ext cx="215489" cy="316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70626">
            <a:off x="1507126" y="4952571"/>
            <a:ext cx="215489" cy="3163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96653">
            <a:off x="8429244" y="-17498"/>
            <a:ext cx="366626" cy="53825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2555" y="2327097"/>
            <a:ext cx="3212353" cy="32123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959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1" y="1527048"/>
            <a:ext cx="4406741" cy="4572000"/>
          </a:xfrm>
        </p:spPr>
        <p:txBody>
          <a:bodyPr>
            <a:normAutofit/>
          </a:bodyPr>
          <a:lstStyle/>
          <a:p>
            <a:r>
              <a:rPr lang="en-US" sz="1800" dirty="0"/>
              <a:t>The main </a:t>
            </a:r>
            <a:r>
              <a:rPr lang="en-US" sz="1800" dirty="0" smtClean="0"/>
              <a:t>challenge is the </a:t>
            </a:r>
            <a:r>
              <a:rPr lang="en-US" sz="1800" b="1" dirty="0" err="1"/>
              <a:t>ttbar</a:t>
            </a:r>
            <a:r>
              <a:rPr lang="en-US" sz="1800" b="1" dirty="0"/>
              <a:t> </a:t>
            </a:r>
            <a:r>
              <a:rPr lang="en-US" sz="1800" b="1" dirty="0" smtClean="0"/>
              <a:t>background </a:t>
            </a:r>
            <a:endParaRPr lang="en-US" sz="1800" b="1" dirty="0"/>
          </a:p>
          <a:p>
            <a:pPr lvl="1"/>
            <a:r>
              <a:rPr lang="en-US" sz="1800" dirty="0" err="1" smtClean="0">
                <a:solidFill>
                  <a:srgbClr val="3366FF"/>
                </a:solidFill>
              </a:rPr>
              <a:t>ttbar</a:t>
            </a:r>
            <a:r>
              <a:rPr lang="en-US" sz="1800" dirty="0" smtClean="0">
                <a:solidFill>
                  <a:srgbClr val="3366FF"/>
                </a:solidFill>
              </a:rPr>
              <a:t> </a:t>
            </a:r>
            <a:r>
              <a:rPr lang="en-US" sz="1800" dirty="0">
                <a:solidFill>
                  <a:srgbClr val="3366FF"/>
                </a:solidFill>
              </a:rPr>
              <a:t>with 1 jet outside acceptance or miss-reconstructed </a:t>
            </a:r>
            <a:r>
              <a:rPr lang="en-US" sz="1800" dirty="0">
                <a:solidFill>
                  <a:srgbClr val="3366FF"/>
                </a:solidFill>
                <a:latin typeface="Cambria"/>
                <a:cs typeface="Cambria"/>
              </a:rPr>
              <a:t>→ </a:t>
            </a:r>
            <a:r>
              <a:rPr lang="en-US" sz="1800" dirty="0">
                <a:solidFill>
                  <a:srgbClr val="3366FF"/>
                </a:solidFill>
              </a:rPr>
              <a:t>main background</a:t>
            </a:r>
          </a:p>
          <a:p>
            <a:pPr marL="274320" lvl="1" indent="0">
              <a:buNone/>
            </a:pPr>
            <a:r>
              <a:rPr lang="en-US" sz="1800" dirty="0" smtClean="0"/>
              <a:t>→ Very similar </a:t>
            </a:r>
            <a:r>
              <a:rPr lang="en-US" sz="1800" dirty="0"/>
              <a:t>final states and their diagrams mix at </a:t>
            </a:r>
            <a:r>
              <a:rPr lang="en-US" sz="1800" dirty="0" smtClean="0"/>
              <a:t>NLO</a:t>
            </a:r>
          </a:p>
          <a:p>
            <a:pPr marL="274320" lvl="1" indent="0">
              <a:buNone/>
            </a:pPr>
            <a:r>
              <a:rPr lang="en-US" sz="1800" dirty="0" smtClean="0"/>
              <a:t>→ Main uncertainties come from theory modeling of </a:t>
            </a:r>
            <a:r>
              <a:rPr lang="en-US" sz="1800" dirty="0" err="1" smtClean="0"/>
              <a:t>ttbar</a:t>
            </a:r>
            <a:endParaRPr lang="en-US" sz="1800" dirty="0" smtClean="0"/>
          </a:p>
          <a:p>
            <a:r>
              <a:rPr lang="en-US" sz="1800" dirty="0" smtClean="0"/>
              <a:t>2 control </a:t>
            </a:r>
            <a:r>
              <a:rPr lang="en-US" sz="1800" dirty="0"/>
              <a:t>regions were </a:t>
            </a:r>
            <a:r>
              <a:rPr lang="en-US" sz="1800" dirty="0" smtClean="0"/>
              <a:t>established</a:t>
            </a:r>
            <a:endParaRPr lang="en-US" sz="1800" dirty="0"/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0135411"/>
              </p:ext>
            </p:extLst>
          </p:nvPr>
        </p:nvGraphicFramePr>
        <p:xfrm>
          <a:off x="1642401" y="4793482"/>
          <a:ext cx="5988483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483"/>
                <a:gridCol w="1314824"/>
                <a:gridCol w="3765176"/>
              </a:tblGrid>
              <a:tr h="2959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7TeV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=16+5-4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15.6±0.4±1.1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8TeV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23.4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±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5.4 </a:t>
                      </a:r>
                      <a:r>
                        <a:rPr kumimoji="0"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endParaRPr kumimoji="0" lang="en-US" sz="1600" b="0" i="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22.2±0.6±1.4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Picture 8" descr="Figure3_nlooseje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628" y="1527048"/>
            <a:ext cx="3694400" cy="29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tW</a:t>
            </a:r>
            <a:r>
              <a:rPr lang="en-US" dirty="0" smtClean="0"/>
              <a:t> Combination </a:t>
            </a:r>
            <a:r>
              <a:rPr lang="en-US" dirty="0"/>
              <a:t>with </a:t>
            </a:r>
            <a:r>
              <a:rPr lang="en-US" dirty="0" smtClean="0"/>
              <a:t>ATLAS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4" y="1694826"/>
            <a:ext cx="4654378" cy="45453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9622" y="4657682"/>
            <a:ext cx="1755521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8A1D9"/>
                </a:solidFill>
              </a:rPr>
              <a:t>September 2014</a:t>
            </a:r>
          </a:p>
          <a:p>
            <a:r>
              <a:rPr lang="en-US" dirty="0" smtClean="0">
                <a:hlinkClick r:id="rId3"/>
              </a:rPr>
              <a:t>PAS TOP-14-009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5303110" y="2051639"/>
            <a:ext cx="3250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Recently, we also made public the ATLAS+CMS </a:t>
            </a:r>
            <a:r>
              <a:rPr lang="en-US" dirty="0" err="1"/>
              <a:t>tW</a:t>
            </a:r>
            <a:r>
              <a:rPr lang="en-US" dirty="0"/>
              <a:t> combination at 8TeV</a:t>
            </a:r>
          </a:p>
        </p:txBody>
      </p:sp>
    </p:spTree>
    <p:extLst>
      <p:ext uri="{BB962C8B-B14F-4D97-AF65-F5344CB8AC3E}">
        <p14:creationId xmlns:p14="http://schemas.microsoft.com/office/powerpoint/2010/main" val="357944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Lowest cross-section at the LHC, more important at the </a:t>
            </a:r>
            <a:r>
              <a:rPr lang="en-US" sz="1800" b="1" dirty="0" smtClean="0"/>
              <a:t>Tevatron </a:t>
            </a:r>
            <a:r>
              <a:rPr lang="en-US" sz="1800" dirty="0" smtClean="0"/>
              <a:t>(where the study of data </a:t>
            </a:r>
            <a:r>
              <a:rPr lang="en-US" sz="1800" b="1" dirty="0" smtClean="0"/>
              <a:t>after</a:t>
            </a:r>
            <a:r>
              <a:rPr lang="en-US" sz="1800" dirty="0" smtClean="0"/>
              <a:t> the shutdown allowed for the </a:t>
            </a:r>
            <a:r>
              <a:rPr lang="en-US" sz="1800" b="1" dirty="0" smtClean="0">
                <a:solidFill>
                  <a:srgbClr val="749805"/>
                </a:solidFill>
              </a:rPr>
              <a:t>observation of the process</a:t>
            </a:r>
            <a:r>
              <a:rPr lang="en-US" sz="1800" dirty="0" smtClean="0"/>
              <a:t>)</a:t>
            </a:r>
          </a:p>
          <a:p>
            <a:endParaRPr lang="en-US" sz="1800" dirty="0" smtClean="0"/>
          </a:p>
          <a:p>
            <a:r>
              <a:rPr lang="en-US" sz="1800" dirty="0" smtClean="0"/>
              <a:t>Production mode </a:t>
            </a:r>
            <a:r>
              <a:rPr lang="en-US" sz="1800" b="1" dirty="0" smtClean="0">
                <a:solidFill>
                  <a:srgbClr val="0080FF"/>
                </a:solidFill>
              </a:rPr>
              <a:t>sensitive to new physics:  W’ bosons, charged Higgs bosons</a:t>
            </a:r>
            <a:endParaRPr lang="en-US" sz="1800" dirty="0" smtClean="0">
              <a:solidFill>
                <a:srgbClr val="0080FF"/>
              </a:solidFill>
            </a:endParaRPr>
          </a:p>
          <a:p>
            <a:r>
              <a:rPr lang="en-US" sz="1800" b="1" dirty="0" smtClean="0"/>
              <a:t>Very challenging final state: </a:t>
            </a:r>
            <a:r>
              <a:rPr lang="en-US" sz="1800" dirty="0" smtClean="0"/>
              <a:t>low cross-section, difficult to separate from backgrounds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Signal signature: </a:t>
            </a:r>
            <a:r>
              <a:rPr lang="en-US" sz="1800" b="1" dirty="0" smtClean="0">
                <a:solidFill>
                  <a:srgbClr val="0080FF"/>
                </a:solidFill>
              </a:rPr>
              <a:t>lepton + jets </a:t>
            </a:r>
          </a:p>
          <a:p>
            <a:pPr lvl="1"/>
            <a:r>
              <a:rPr lang="en-US" sz="1800" b="1" dirty="0" smtClean="0"/>
              <a:t>A lepton </a:t>
            </a:r>
            <a:r>
              <a:rPr lang="en-US" sz="1800" dirty="0" smtClean="0"/>
              <a:t>(e,µ) and </a:t>
            </a:r>
            <a:r>
              <a:rPr lang="en-US" sz="1800" b="1" dirty="0" smtClean="0"/>
              <a:t>MET </a:t>
            </a:r>
            <a:r>
              <a:rPr lang="en-US" sz="1800" dirty="0" smtClean="0"/>
              <a:t>from the decay of a W boson</a:t>
            </a:r>
          </a:p>
          <a:p>
            <a:pPr lvl="1"/>
            <a:r>
              <a:rPr lang="en-US" sz="1800" b="1" dirty="0" smtClean="0"/>
              <a:t>Two jets </a:t>
            </a:r>
            <a:r>
              <a:rPr lang="en-US" sz="1800" dirty="0" smtClean="0"/>
              <a:t>with high transverse momentum originating from </a:t>
            </a:r>
            <a:r>
              <a:rPr lang="en-US" sz="1800" b="1" dirty="0" smtClean="0"/>
              <a:t>b-quarks </a:t>
            </a:r>
          </a:p>
          <a:p>
            <a:r>
              <a:rPr lang="en-US" sz="1800" b="1" dirty="0" smtClean="0">
                <a:solidFill>
                  <a:srgbClr val="0080FF"/>
                </a:solidFill>
              </a:rPr>
              <a:t>Main backgrounds</a:t>
            </a:r>
            <a:r>
              <a:rPr lang="en-US" sz="1800" dirty="0" smtClean="0">
                <a:solidFill>
                  <a:srgbClr val="7411D0"/>
                </a:solidFill>
              </a:rPr>
              <a:t>: </a:t>
            </a:r>
            <a:r>
              <a:rPr lang="en-US" sz="1800" dirty="0" smtClean="0"/>
              <a:t>W+jets and ttbar, multijet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41" y="3346959"/>
            <a:ext cx="1637254" cy="1349893"/>
          </a:xfrm>
          <a:prstGeom prst="rect">
            <a:avLst/>
          </a:prstGeom>
          <a:effectLst/>
        </p:spPr>
      </p:pic>
      <p:sp>
        <p:nvSpPr>
          <p:cNvPr id="7" name="TextBox 6"/>
          <p:cNvSpPr txBox="1"/>
          <p:nvPr/>
        </p:nvSpPr>
        <p:spPr>
          <a:xfrm>
            <a:off x="2840652" y="2137560"/>
            <a:ext cx="34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hlinkClick r:id="rId3"/>
              </a:rPr>
              <a:t>Phys. Rev. Lett. 112, 231803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6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24896" cy="4572000"/>
          </a:xfrm>
        </p:spPr>
        <p:txBody>
          <a:bodyPr>
            <a:normAutofit/>
          </a:bodyPr>
          <a:lstStyle/>
          <a:p>
            <a:r>
              <a:rPr lang="en-US" sz="1800" dirty="0"/>
              <a:t>CMS has a </a:t>
            </a:r>
            <a:r>
              <a:rPr lang="en-US" sz="1800" dirty="0" smtClean="0"/>
              <a:t>preliminary result at </a:t>
            </a:r>
            <a:r>
              <a:rPr lang="en-US" sz="1800" dirty="0"/>
              <a:t>8TeV</a:t>
            </a: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60" y="243832"/>
            <a:ext cx="1173952" cy="967907"/>
          </a:xfrm>
          <a:prstGeom prst="rect">
            <a:avLst/>
          </a:prstGeom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25" y="1933377"/>
            <a:ext cx="4589131" cy="3112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38560" y="1964464"/>
            <a:ext cx="373746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Cambria"/>
                <a:hlinkClick r:id="rId4"/>
              </a:rPr>
              <a:t>CMS</a:t>
            </a:r>
            <a:r>
              <a:rPr lang="en-US" dirty="0">
                <a:cs typeface="Cambria"/>
                <a:hlinkClick r:id="rId4"/>
              </a:rPr>
              <a:t>-PAS-TOP-13-</a:t>
            </a:r>
            <a:r>
              <a:rPr lang="en-US" dirty="0" smtClean="0">
                <a:cs typeface="Cambria"/>
                <a:hlinkClick r:id="rId4"/>
              </a:rPr>
              <a:t>009</a:t>
            </a:r>
            <a:endParaRPr lang="en-US" dirty="0" smtClean="0">
              <a:cs typeface="Cambria"/>
            </a:endParaRP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(November 2013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)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Full </a:t>
            </a:r>
            <a:r>
              <a:rPr lang="en-US" dirty="0" err="1" smtClean="0">
                <a:cs typeface="Cambria"/>
              </a:rPr>
              <a:t>lumi</a:t>
            </a:r>
            <a:r>
              <a:rPr lang="en-US" dirty="0" smtClean="0">
                <a:cs typeface="Cambria"/>
              </a:rPr>
              <a:t>, e and µ</a:t>
            </a:r>
          </a:p>
          <a:p>
            <a:r>
              <a:rPr lang="en-US" dirty="0" smtClean="0">
                <a:cs typeface="Cambria"/>
              </a:rPr>
              <a:t>BDT</a:t>
            </a:r>
          </a:p>
          <a:p>
            <a:r>
              <a:rPr lang="en-US" dirty="0" smtClean="0">
                <a:cs typeface="Cambria"/>
              </a:rPr>
              <a:t>S/B is a bit better at 7TeV</a:t>
            </a:r>
          </a:p>
          <a:p>
            <a:r>
              <a:rPr lang="en-US" dirty="0">
                <a:cs typeface="Cambria"/>
              </a:rPr>
              <a:t>In Run-2 will </a:t>
            </a:r>
            <a:r>
              <a:rPr lang="en-US" dirty="0" smtClean="0">
                <a:cs typeface="Cambria"/>
              </a:rPr>
              <a:t>be </a:t>
            </a:r>
            <a:r>
              <a:rPr lang="en-US" dirty="0">
                <a:cs typeface="Cambria"/>
              </a:rPr>
              <a:t>even </a:t>
            </a:r>
            <a:r>
              <a:rPr lang="en-US" dirty="0" smtClean="0">
                <a:cs typeface="Cambria"/>
              </a:rPr>
              <a:t>harder</a:t>
            </a:r>
            <a:endParaRPr lang="en-US" dirty="0">
              <a:cs typeface="Cambria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86193"/>
              </p:ext>
            </p:extLst>
          </p:nvPr>
        </p:nvGraphicFramePr>
        <p:xfrm>
          <a:off x="1772960" y="5231804"/>
          <a:ext cx="5730122" cy="1037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0122"/>
              </a:tblGrid>
              <a:tr h="36707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-channel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6.2±5.4(exp.)±5.9(th)pb = 6.2+8.0-5.1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pb (FC)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15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30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-channel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5.55 ± 0.08</a:t>
                      </a:r>
                      <a:r>
                        <a:rPr kumimoji="0" lang="en-US" sz="1600" b="0" i="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(scale) ± 0.21(PDF) </a:t>
                      </a:r>
                      <a:r>
                        <a:rPr kumimoji="0" lang="en-US" sz="1600" b="0" i="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(NNLL)</a:t>
                      </a:r>
                    </a:p>
                  </a:txBody>
                  <a:tcPr/>
                </a:tc>
              </a:tr>
              <a:tr h="265812"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Upper limit of 2.1 (3.1,1.6) times</a:t>
                      </a:r>
                      <a:r>
                        <a:rPr kumimoji="0" lang="en-US" sz="1600" b="0" i="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the SM</a:t>
                      </a:r>
                      <a:endParaRPr kumimoji="0" lang="en-US" sz="1600" b="0" i="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559826"/>
              </p:ext>
            </p:extLst>
          </p:nvPr>
        </p:nvGraphicFramePr>
        <p:xfrm>
          <a:off x="4885366" y="3824018"/>
          <a:ext cx="3948207" cy="121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84"/>
                <a:gridCol w="909241"/>
                <a:gridCol w="909241"/>
                <a:gridCol w="909241"/>
              </a:tblGrid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LHC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63.9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15.7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4.63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84.7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22.2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5.55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LHC (13TeV)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AR PL UMing HK" charset="0"/>
                          <a:cs typeface="AR PL UMing HK" charset="0"/>
                        </a:rPr>
                        <a:t>217</a:t>
                      </a:r>
                      <a:endParaRPr kumimoji="0" lang="it-IT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AR PL UMing HK" charset="0"/>
                          <a:cs typeface="AR PL UMing HK" charset="0"/>
                        </a:rPr>
                        <a:t>71.2</a:t>
                      </a:r>
                      <a:endParaRPr kumimoji="0" lang="it-IT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AR PL UMing HK" charset="0"/>
                          <a:cs typeface="AR PL UMing HK" charset="0"/>
                        </a:rPr>
                        <a:t>11.3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56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Run-1 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87" y="1576884"/>
            <a:ext cx="6352655" cy="48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Measure SM properties in single top signatures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err="1" smtClean="0"/>
              <a:t>Tevatron</a:t>
            </a:r>
            <a:r>
              <a:rPr lang="en-US" sz="1800" dirty="0" smtClean="0"/>
              <a:t> + LHC established the three single top modes: </a:t>
            </a:r>
          </a:p>
          <a:p>
            <a:pPr lvl="1"/>
            <a:r>
              <a:rPr lang="en-US" sz="1800" b="1" dirty="0" smtClean="0">
                <a:solidFill>
                  <a:schemeClr val="accent6"/>
                </a:solidFill>
              </a:rPr>
              <a:t>Discovery era is over → Enter the Measurements age</a:t>
            </a:r>
          </a:p>
          <a:p>
            <a:endParaRPr lang="en-US" sz="1800" dirty="0" smtClean="0"/>
          </a:p>
          <a:p>
            <a:r>
              <a:rPr lang="en-US" sz="1800" dirty="0" smtClean="0"/>
              <a:t>Different SM measurements can be performed in the top sector and many have been performed already during Run-1 in CMS, mostly in </a:t>
            </a:r>
            <a:r>
              <a:rPr lang="en-US" sz="1800" dirty="0" err="1" smtClean="0"/>
              <a:t>ttbar</a:t>
            </a:r>
            <a:endParaRPr lang="en-US" sz="1800" dirty="0"/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ompetitive </a:t>
            </a:r>
            <a:r>
              <a:rPr lang="en-US" sz="1800" dirty="0"/>
              <a:t>measurements since early data taking </a:t>
            </a:r>
            <a:endParaRPr lang="en-US" sz="1800" dirty="0" smtClean="0"/>
          </a:p>
          <a:p>
            <a:pPr lvl="1"/>
            <a:r>
              <a:rPr lang="en-US" sz="1800" dirty="0"/>
              <a:t>To fully characterize the top quark and </a:t>
            </a:r>
            <a:r>
              <a:rPr lang="en-US" sz="1800" b="1" dirty="0"/>
              <a:t>test consistency of SM </a:t>
            </a:r>
            <a:r>
              <a:rPr lang="en-US" sz="1800" b="1" dirty="0" smtClean="0"/>
              <a:t>predictions</a:t>
            </a:r>
          </a:p>
          <a:p>
            <a:pPr lvl="1"/>
            <a:endParaRPr lang="en-US" sz="1800" dirty="0"/>
          </a:p>
          <a:p>
            <a:r>
              <a:rPr lang="en-US" sz="1800" b="1" dirty="0" smtClean="0">
                <a:solidFill>
                  <a:srgbClr val="0080FF"/>
                </a:solidFill>
              </a:rPr>
              <a:t>The </a:t>
            </a:r>
            <a:r>
              <a:rPr lang="en-US" sz="1800" b="1" dirty="0">
                <a:solidFill>
                  <a:srgbClr val="0080FF"/>
                </a:solidFill>
              </a:rPr>
              <a:t>single top production at the LHC is large </a:t>
            </a:r>
            <a:r>
              <a:rPr lang="en-US" sz="1800" b="1" dirty="0" smtClean="0">
                <a:solidFill>
                  <a:srgbClr val="0080FF"/>
                </a:solidFill>
              </a:rPr>
              <a:t>enough to measure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80FF"/>
                </a:solidFill>
              </a:rPr>
              <a:t> </a:t>
            </a:r>
            <a:r>
              <a:rPr lang="en-US" sz="1800" b="1" dirty="0" smtClean="0">
                <a:solidFill>
                  <a:srgbClr val="0080FF"/>
                </a:solidFill>
              </a:rPr>
              <a:t>     top </a:t>
            </a:r>
            <a:r>
              <a:rPr lang="en-US" sz="1800" b="1" dirty="0">
                <a:solidFill>
                  <a:srgbClr val="0080FF"/>
                </a:solidFill>
              </a:rPr>
              <a:t>properties </a:t>
            </a:r>
          </a:p>
          <a:p>
            <a:pPr lvl="1"/>
            <a:r>
              <a:rPr lang="en-US" sz="1800" dirty="0"/>
              <a:t>Complementary approach </a:t>
            </a:r>
            <a:r>
              <a:rPr lang="en-US" sz="1800" dirty="0" smtClean="0"/>
              <a:t>to </a:t>
            </a:r>
            <a:r>
              <a:rPr lang="en-US" sz="1800" dirty="0" err="1" smtClean="0"/>
              <a:t>ttbar</a:t>
            </a:r>
            <a:endParaRPr lang="en-US" sz="1800" dirty="0" smtClean="0"/>
          </a:p>
          <a:p>
            <a:pPr lvl="1"/>
            <a:r>
              <a:rPr lang="en-US" sz="1800" dirty="0" smtClean="0"/>
              <a:t>Another handle to tests potential BSM phenomena</a:t>
            </a:r>
            <a:endParaRPr lang="en-US" sz="1800" dirty="0"/>
          </a:p>
          <a:p>
            <a:pPr lvl="1"/>
            <a:r>
              <a:rPr lang="en-US" sz="1800" dirty="0"/>
              <a:t>Valuable to get the </a:t>
            </a:r>
            <a:r>
              <a:rPr lang="en-US" sz="1800" b="1" dirty="0"/>
              <a:t>full </a:t>
            </a:r>
            <a:r>
              <a:rPr lang="en-US" sz="1800" b="1" dirty="0" smtClean="0"/>
              <a:t>picture</a:t>
            </a:r>
          </a:p>
        </p:txBody>
      </p:sp>
      <p:pic>
        <p:nvPicPr>
          <p:cNvPr id="7" name="Picture 6" descr="tn_13928049651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1295">
            <a:off x="7087056" y="4403441"/>
            <a:ext cx="1596870" cy="193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787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3523338"/>
            <a:ext cx="1668329" cy="1339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22"/>
          <a:stretch/>
        </p:blipFill>
        <p:spPr>
          <a:xfrm>
            <a:off x="3636675" y="2171786"/>
            <a:ext cx="5310698" cy="4224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Cross-section and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382748"/>
            <a:ext cx="8645621" cy="149123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From the inclusive production cross</a:t>
            </a:r>
            <a:r>
              <a:rPr lang="en-US" sz="1800" dirty="0"/>
              <a:t> </a:t>
            </a:r>
            <a:r>
              <a:rPr lang="en-US" sz="1800" dirty="0" smtClean="0"/>
              <a:t>section </a:t>
            </a:r>
            <a:r>
              <a:rPr lang="en-US" sz="1800" dirty="0" smtClean="0"/>
              <a:t>0f single top </a:t>
            </a:r>
            <a:r>
              <a:rPr lang="en-US" sz="1800" dirty="0" smtClean="0"/>
              <a:t>(</a:t>
            </a:r>
            <a:r>
              <a:rPr lang="en-US" sz="1800" b="1" dirty="0" smtClean="0"/>
              <a:t>t-channel, </a:t>
            </a:r>
            <a:r>
              <a:rPr lang="en-US" sz="1800" b="1" dirty="0" err="1" smtClean="0"/>
              <a:t>tW</a:t>
            </a:r>
            <a:r>
              <a:rPr lang="en-US" sz="1800" dirty="0" smtClean="0"/>
              <a:t>), a value of the </a:t>
            </a:r>
            <a:r>
              <a:rPr lang="en-US" sz="1800" b="1" dirty="0" smtClean="0">
                <a:solidFill>
                  <a:schemeClr val="accent6"/>
                </a:solidFill>
              </a:rPr>
              <a:t>CKM matrix element, |</a:t>
            </a:r>
            <a:r>
              <a:rPr lang="en-US" sz="1800" b="1" dirty="0" err="1" smtClean="0">
                <a:solidFill>
                  <a:schemeClr val="accent6"/>
                </a:solidFill>
              </a:rPr>
              <a:t>V</a:t>
            </a:r>
            <a:r>
              <a:rPr lang="en-US" sz="1800" b="1" baseline="-25000" dirty="0" err="1" smtClean="0">
                <a:solidFill>
                  <a:schemeClr val="accent6"/>
                </a:solidFill>
              </a:rPr>
              <a:t>tb</a:t>
            </a:r>
            <a:r>
              <a:rPr lang="en-US" sz="1800" b="1" dirty="0" smtClean="0">
                <a:solidFill>
                  <a:schemeClr val="accent6"/>
                </a:solidFill>
              </a:rPr>
              <a:t>|</a:t>
            </a:r>
            <a:r>
              <a:rPr lang="en-US" sz="1800" dirty="0" smtClean="0"/>
              <a:t>, can be extracted</a:t>
            </a:r>
          </a:p>
          <a:p>
            <a:r>
              <a:rPr lang="en-US" sz="1800" dirty="0" smtClean="0"/>
              <a:t>Considering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td</a:t>
            </a:r>
            <a:r>
              <a:rPr lang="en-US" sz="1800" dirty="0" smtClean="0"/>
              <a:t>|,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ts</a:t>
            </a:r>
            <a:r>
              <a:rPr lang="en-US" sz="1800" dirty="0" smtClean="0"/>
              <a:t>| &lt;&lt;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</a:t>
            </a:r>
          </a:p>
          <a:p>
            <a:r>
              <a:rPr lang="en-US" sz="1800" dirty="0"/>
              <a:t>Cross section ~ |V</a:t>
            </a:r>
            <a:r>
              <a:rPr lang="en-US" sz="1800" baseline="-25000" dirty="0"/>
              <a:t>tb</a:t>
            </a:r>
            <a:r>
              <a:rPr lang="en-US" sz="1800" dirty="0"/>
              <a:t>|</a:t>
            </a:r>
            <a:r>
              <a:rPr lang="en-US" sz="1800" baseline="30000" dirty="0" smtClean="0"/>
              <a:t>2</a:t>
            </a:r>
            <a:endParaRPr lang="en-US" sz="1800" baseline="30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519012"/>
              </p:ext>
            </p:extLst>
          </p:nvPr>
        </p:nvGraphicFramePr>
        <p:xfrm>
          <a:off x="971289" y="2745382"/>
          <a:ext cx="1722931" cy="81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Equation" r:id="rId5" imgW="1016000" imgH="482600" progId="Equation.3">
                  <p:embed/>
                </p:oleObj>
              </mc:Choice>
              <mc:Fallback>
                <p:oleObj name="Equation" r:id="rId5" imgW="1016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289" y="2745382"/>
                        <a:ext cx="1722931" cy="81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9886" r="44604"/>
          <a:stretch/>
        </p:blipFill>
        <p:spPr>
          <a:xfrm>
            <a:off x="1832755" y="4860339"/>
            <a:ext cx="1659594" cy="141835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929540" y="5761434"/>
            <a:ext cx="432938" cy="4147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16366" y="4430102"/>
            <a:ext cx="1727605" cy="137462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21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83758"/>
            <a:ext cx="8503920" cy="291048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Within the measurement of the </a:t>
            </a:r>
            <a:r>
              <a:rPr lang="en-US" sz="1800" b="1" dirty="0" smtClean="0"/>
              <a:t>t-channel  </a:t>
            </a:r>
            <a:r>
              <a:rPr lang="en-US" sz="1800" dirty="0" smtClean="0"/>
              <a:t>cross-section at 8TeV , we measure the </a:t>
            </a:r>
            <a:r>
              <a:rPr lang="en-US" sz="1800" b="1" dirty="0" smtClean="0">
                <a:solidFill>
                  <a:srgbClr val="0080FF"/>
                </a:solidFill>
              </a:rPr>
              <a:t>top/anti-top asymmetry, R</a:t>
            </a:r>
            <a:endParaRPr lang="en-US" sz="1800" b="1" dirty="0">
              <a:solidFill>
                <a:srgbClr val="008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b="11476"/>
          <a:stretch>
            <a:fillRect/>
          </a:stretch>
        </p:blipFill>
        <p:spPr>
          <a:xfrm>
            <a:off x="1837918" y="2652750"/>
            <a:ext cx="1752875" cy="1212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6540" r="52401" b="51153"/>
          <a:stretch>
            <a:fillRect/>
          </a:stretch>
        </p:blipFill>
        <p:spPr>
          <a:xfrm>
            <a:off x="434014" y="2285166"/>
            <a:ext cx="1403904" cy="1343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770" y="2285166"/>
            <a:ext cx="1095956" cy="907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39" y="1868332"/>
            <a:ext cx="4573474" cy="35285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4320" y="3975864"/>
            <a:ext cx="4107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the relative proportion of u and d quarks in the proton, more tops than anti-tops are expected to be produced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02874"/>
              </p:ext>
            </p:extLst>
          </p:nvPr>
        </p:nvGraphicFramePr>
        <p:xfrm>
          <a:off x="290367" y="4977359"/>
          <a:ext cx="8578128" cy="1249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7870"/>
                <a:gridCol w="4510258"/>
              </a:tblGrid>
              <a:tr h="20161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1" i="0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600" b="1" i="0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= 53.8±1.5(stat.)±4.4(syst)</a:t>
                      </a:r>
                      <a:r>
                        <a:rPr lang="en-US" sz="1600" b="1" i="0" dirty="0" err="1" smtClean="0">
                          <a:latin typeface="Cambria"/>
                          <a:cs typeface="Cambria"/>
                        </a:rPr>
                        <a:t>pb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R = 1.95±0.10(stat)±0.19</a:t>
                      </a:r>
                      <a:r>
                        <a:rPr lang="en-US" sz="1600" b="1" i="0" baseline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syst</a:t>
                      </a:r>
                      <a:r>
                        <a:rPr lang="en-US" sz="1600" b="1" i="0" baseline="0" dirty="0" smtClean="0">
                          <a:latin typeface="Cambria"/>
                          <a:cs typeface="Cambria"/>
                        </a:rPr>
                        <a:t>)</a:t>
                      </a:r>
                      <a:endParaRPr lang="en-US" sz="1600" b="1" i="0" dirty="0" smtClean="0">
                        <a:latin typeface="Cambria"/>
                        <a:cs typeface="Cambri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lang="en-US" sz="1400" dirty="0" smtClean="0"/>
                        <a:t>54.87 +2.29 -1.94 </a:t>
                      </a:r>
                      <a:r>
                        <a:rPr lang="en-US" sz="1400" dirty="0" err="1" smtClean="0"/>
                        <a:t>pb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2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2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200" b="0" i="0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1" i="0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1" i="0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= 27.6±1.3(stat.)±4.4(</a:t>
                      </a:r>
                      <a:r>
                        <a:rPr lang="en-US" sz="1400" b="1" i="0" dirty="0" err="1" smtClean="0">
                          <a:latin typeface="Cambria"/>
                          <a:cs typeface="Cambria"/>
                        </a:rPr>
                        <a:t>syst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)</a:t>
                      </a:r>
                      <a:r>
                        <a:rPr lang="en-US" sz="1400" b="1" i="0" dirty="0" err="1" smtClean="0">
                          <a:latin typeface="Cambria"/>
                          <a:cs typeface="Cambria"/>
                        </a:rPr>
                        <a:t>pb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lang="en-US" sz="1400" dirty="0" smtClean="0"/>
                        <a:t>29.74 +1.67 -1.51 </a:t>
                      </a:r>
                      <a:r>
                        <a:rPr lang="en-US" sz="1400" dirty="0" err="1" smtClean="0"/>
                        <a:t>pb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2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2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200" b="0" i="0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5047610" y="6026264"/>
            <a:ext cx="3937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JHEP </a:t>
            </a:r>
            <a:r>
              <a:rPr lang="en-US" sz="1600" dirty="0"/>
              <a:t>06 (2014) </a:t>
            </a:r>
            <a:r>
              <a:rPr lang="en-US" sz="1600" dirty="0" smtClean="0"/>
              <a:t>090,</a:t>
            </a:r>
            <a:r>
              <a:rPr lang="en-US" sz="1600" dirty="0"/>
              <a:t> </a:t>
            </a:r>
            <a:r>
              <a:rPr lang="en-US" sz="1600" dirty="0" smtClean="0">
                <a:hlinkClick r:id="rId6"/>
              </a:rPr>
              <a:t>arXiv:1403.7366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4919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differential x-sec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65088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t</a:t>
            </a:r>
            <a:r>
              <a:rPr lang="en-US" sz="1800" dirty="0" smtClean="0"/>
              <a:t>-channel </a:t>
            </a:r>
            <a:r>
              <a:rPr lang="en-US" sz="1800" b="1" dirty="0" smtClean="0">
                <a:solidFill>
                  <a:srgbClr val="0080FF"/>
                </a:solidFill>
              </a:rPr>
              <a:t>differential </a:t>
            </a:r>
            <a:r>
              <a:rPr lang="en-US" sz="1800" b="1" dirty="0">
                <a:solidFill>
                  <a:srgbClr val="0080FF"/>
                </a:solidFill>
              </a:rPr>
              <a:t>cross </a:t>
            </a:r>
            <a:r>
              <a:rPr lang="en-US" sz="1800" b="1" dirty="0" smtClean="0">
                <a:solidFill>
                  <a:srgbClr val="0080FF"/>
                </a:solidFill>
              </a:rPr>
              <a:t>section </a:t>
            </a:r>
            <a:r>
              <a:rPr lang="en-US" sz="1800" dirty="0" smtClean="0"/>
              <a:t>came </a:t>
            </a:r>
            <a:r>
              <a:rPr lang="en-US" sz="1800" dirty="0"/>
              <a:t>last September, still preliminary </a:t>
            </a:r>
          </a:p>
          <a:p>
            <a:r>
              <a:rPr lang="en-US" sz="1800" dirty="0" smtClean="0"/>
              <a:t>8 TeV, full luminosity</a:t>
            </a:r>
          </a:p>
          <a:p>
            <a:r>
              <a:rPr lang="en-US" sz="1800" dirty="0" smtClean="0"/>
              <a:t>Starting </a:t>
            </a:r>
            <a:r>
              <a:rPr lang="en-US" sz="1800" dirty="0" smtClean="0"/>
              <a:t>in the same way as the </a:t>
            </a:r>
            <a:r>
              <a:rPr lang="en-US" sz="1800" dirty="0" smtClean="0"/>
              <a:t>inclusive cross section, the analysis uses a NN to obtain a purer t-channel sample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32701"/>
            <a:ext cx="3179446" cy="321487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766052" y="4616333"/>
            <a:ext cx="15203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49" y="2798379"/>
            <a:ext cx="3356509" cy="3291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74344" y="4690843"/>
            <a:ext cx="20049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Events are selected by cutting on an optimal NN discriminant value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75296" y="3507727"/>
            <a:ext cx="264388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September 2014 </a:t>
            </a:r>
            <a:endParaRPr lang="en-US" sz="1600" dirty="0">
              <a:solidFill>
                <a:schemeClr val="accent4"/>
              </a:solidFill>
            </a:endParaRPr>
          </a:p>
          <a:p>
            <a:pPr algn="ctr"/>
            <a:r>
              <a:rPr lang="en-US" sz="1600" dirty="0" smtClean="0">
                <a:hlinkClick r:id="rId4"/>
              </a:rPr>
              <a:t>CMS PAS TOP-14-004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4469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Feb. 24, 1995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On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Feb</a:t>
            </a:r>
            <a:r>
              <a:rPr lang="en-US" sz="1800" dirty="0"/>
              <a:t>. 24, 1995 </a:t>
            </a:r>
            <a:r>
              <a:rPr lang="en-US" sz="1800" dirty="0" smtClean="0"/>
              <a:t>the </a:t>
            </a:r>
            <a:r>
              <a:rPr lang="en-US" sz="1800" dirty="0"/>
              <a:t>two </a:t>
            </a:r>
            <a:r>
              <a:rPr lang="en-US" sz="1800" dirty="0" err="1"/>
              <a:t>Tevatron</a:t>
            </a:r>
            <a:r>
              <a:rPr lang="en-US" sz="1800" dirty="0"/>
              <a:t> collaborations, CDF and </a:t>
            </a:r>
            <a:r>
              <a:rPr lang="en-US" sz="1800" dirty="0" err="1"/>
              <a:t>DZero</a:t>
            </a:r>
            <a:r>
              <a:rPr lang="en-US" sz="1800" dirty="0"/>
              <a:t>, submitted </a:t>
            </a:r>
            <a:r>
              <a:rPr lang="en-US" sz="1800" dirty="0" smtClean="0"/>
              <a:t>their </a:t>
            </a:r>
            <a:r>
              <a:rPr lang="en-US" sz="1800" dirty="0"/>
              <a:t>Top Discovery papers to PRL:</a:t>
            </a:r>
          </a:p>
          <a:p>
            <a:pPr lvl="1"/>
            <a:r>
              <a:rPr lang="en-US" sz="1600" b="1" dirty="0"/>
              <a:t> </a:t>
            </a:r>
            <a:r>
              <a:rPr lang="en-US" sz="1600" b="1" dirty="0">
                <a:cs typeface="Cambria"/>
                <a:hlinkClick r:id="rId2"/>
              </a:rPr>
              <a:t>PRL 74, 2626–2631</a:t>
            </a:r>
            <a:r>
              <a:rPr lang="en-US" sz="1600" b="1" dirty="0">
                <a:cs typeface="Cambria"/>
              </a:rPr>
              <a:t>, </a:t>
            </a:r>
            <a:r>
              <a:rPr lang="en-US" sz="1600" b="1" dirty="0">
                <a:cs typeface="Cambria"/>
                <a:hlinkClick r:id="rId3"/>
              </a:rPr>
              <a:t>PRL 74, 2632–</a:t>
            </a:r>
            <a:r>
              <a:rPr lang="en-US" sz="1600" b="1" dirty="0" smtClean="0">
                <a:cs typeface="Cambria"/>
                <a:hlinkClick r:id="rId3"/>
              </a:rPr>
              <a:t>2637</a:t>
            </a:r>
            <a:endParaRPr lang="en-US" sz="1600" b="1" dirty="0">
              <a:cs typeface="Cambria"/>
            </a:endParaRPr>
          </a:p>
          <a:p>
            <a:r>
              <a:rPr lang="en-US" sz="1800" b="1" dirty="0" smtClean="0">
                <a:solidFill>
                  <a:srgbClr val="0080FF"/>
                </a:solidFill>
                <a:cs typeface="Cambria"/>
              </a:rPr>
              <a:t>The </a:t>
            </a:r>
            <a:r>
              <a:rPr lang="en-US" sz="1800" b="1" dirty="0">
                <a:solidFill>
                  <a:srgbClr val="0080FF"/>
                </a:solidFill>
                <a:cs typeface="Cambria"/>
              </a:rPr>
              <a:t>quark family picture was </a:t>
            </a:r>
            <a:r>
              <a:rPr lang="en-US" sz="1800" b="1" dirty="0" smtClean="0">
                <a:solidFill>
                  <a:srgbClr val="0080FF"/>
                </a:solidFill>
                <a:cs typeface="Cambria"/>
              </a:rPr>
              <a:t>completed</a:t>
            </a:r>
            <a:r>
              <a:rPr lang="en-US" sz="1800" b="1" dirty="0" smtClean="0">
                <a:solidFill>
                  <a:srgbClr val="0080FF"/>
                </a:solidFill>
              </a:rPr>
              <a:t> </a:t>
            </a:r>
            <a:r>
              <a:rPr lang="en-US" sz="1800" dirty="0" smtClean="0"/>
              <a:t>e</a:t>
            </a:r>
            <a:r>
              <a:rPr lang="en-US" sz="1800" dirty="0" smtClean="0">
                <a:cs typeface="Cambria"/>
              </a:rPr>
              <a:t>xactly 6 months before Windows 95 was released</a:t>
            </a:r>
            <a:endParaRPr lang="en-US" sz="1800" b="1" dirty="0">
              <a:solidFill>
                <a:srgbClr val="0080FF"/>
              </a:solidFill>
            </a:endParaRPr>
          </a:p>
        </p:txBody>
      </p:sp>
      <p:pic>
        <p:nvPicPr>
          <p:cNvPr id="6" name="Picture 5" descr="95-0308-12.hr-sma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6" y="3261785"/>
            <a:ext cx="2212062" cy="1769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95-309-2-small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1" y="4864413"/>
            <a:ext cx="2022327" cy="1362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37244" b="49633"/>
          <a:stretch/>
        </p:blipFill>
        <p:spPr>
          <a:xfrm>
            <a:off x="3264138" y="3112375"/>
            <a:ext cx="3109499" cy="1874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00918">
            <a:off x="8415896" y="-117594"/>
            <a:ext cx="616317" cy="1169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31743" r="39967" b="3487"/>
          <a:stretch/>
        </p:blipFill>
        <p:spPr>
          <a:xfrm>
            <a:off x="7366001" y="2811309"/>
            <a:ext cx="1378188" cy="352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357306" y="5919331"/>
            <a:ext cx="2008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And I was 13 years old…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408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t-channel: differential x-sec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65088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Distributions are then </a:t>
            </a:r>
            <a:r>
              <a:rPr lang="en-US" sz="1800" dirty="0"/>
              <a:t>corrected for detector effects allowing for direct comparison with theoretical </a:t>
            </a:r>
            <a:r>
              <a:rPr lang="en-US" sz="1800" dirty="0" smtClean="0"/>
              <a:t>predictions (</a:t>
            </a:r>
            <a:r>
              <a:rPr lang="en-US" sz="1800" b="1" dirty="0" smtClean="0">
                <a:solidFill>
                  <a:srgbClr val="0080FF"/>
                </a:solidFill>
              </a:rPr>
              <a:t>Unfolded</a:t>
            </a:r>
            <a:r>
              <a:rPr lang="en-US" sz="1800" dirty="0" smtClean="0"/>
              <a:t>)</a:t>
            </a:r>
          </a:p>
          <a:p>
            <a:r>
              <a:rPr lang="en-US" sz="1800" dirty="0" err="1" smtClean="0"/>
              <a:t>p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and rapidity of </a:t>
            </a:r>
            <a:r>
              <a:rPr lang="en-US" sz="1800" dirty="0"/>
              <a:t>the top </a:t>
            </a:r>
            <a:r>
              <a:rPr lang="en-US" sz="1800" dirty="0" smtClean="0"/>
              <a:t>quarks compared </a:t>
            </a:r>
            <a:r>
              <a:rPr lang="en-US" sz="1800" dirty="0"/>
              <a:t>with </a:t>
            </a:r>
            <a:r>
              <a:rPr lang="en-US" sz="1800" dirty="0" smtClean="0"/>
              <a:t>different predictions: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 err="1" smtClean="0"/>
              <a:t>PowHeg</a:t>
            </a:r>
            <a:r>
              <a:rPr lang="en-US" sz="1800" dirty="0" err="1"/>
              <a:t>+Pythia</a:t>
            </a:r>
            <a:r>
              <a:rPr lang="en-US" sz="1800" dirty="0"/>
              <a:t> (solid), </a:t>
            </a:r>
            <a:r>
              <a:rPr lang="en-US" sz="1800" dirty="0" err="1"/>
              <a:t>aMC@NLO+Pythia</a:t>
            </a:r>
            <a:r>
              <a:rPr lang="en-US" sz="1800" dirty="0"/>
              <a:t> (dotted), and </a:t>
            </a:r>
            <a:r>
              <a:rPr lang="en-US" sz="1800" dirty="0" err="1"/>
              <a:t>CompHEP</a:t>
            </a:r>
            <a:r>
              <a:rPr lang="en-US" sz="1800" dirty="0"/>
              <a:t> (dashed)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43" y="2836541"/>
            <a:ext cx="3194055" cy="3099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3" y="2936470"/>
            <a:ext cx="3079511" cy="29997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16268" y="6049596"/>
            <a:ext cx="2643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CMS PAS TOP-14-004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4247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W-helicity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390921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/>
              <a:t>F</a:t>
            </a:r>
            <a:r>
              <a:rPr lang="en-US" sz="1800" dirty="0" smtClean="0"/>
              <a:t>urther </a:t>
            </a:r>
            <a:r>
              <a:rPr lang="en-US" sz="1800" dirty="0" smtClean="0"/>
              <a:t>than cross section measurements → measurement of the W-helicity fractions is the </a:t>
            </a:r>
            <a:r>
              <a:rPr lang="en-US" sz="1800" b="1" dirty="0" smtClean="0">
                <a:solidFill>
                  <a:schemeClr val="accent6"/>
                </a:solidFill>
              </a:rPr>
              <a:t>first published measurement of top properties in </a:t>
            </a:r>
            <a:r>
              <a:rPr lang="en-US" sz="1800" b="1" dirty="0">
                <a:solidFill>
                  <a:schemeClr val="accent6"/>
                </a:solidFill>
              </a:rPr>
              <a:t>single top signatures </a:t>
            </a:r>
            <a:r>
              <a:rPr lang="en-US" sz="1800" b="1" dirty="0" smtClean="0">
                <a:solidFill>
                  <a:schemeClr val="accent6"/>
                </a:solidFill>
              </a:rPr>
              <a:t>at the LHC</a:t>
            </a:r>
            <a:endParaRPr lang="en-US" sz="1800" dirty="0" smtClean="0"/>
          </a:p>
          <a:p>
            <a:r>
              <a:rPr lang="en-US" sz="1800" dirty="0"/>
              <a:t>Exact </a:t>
            </a:r>
            <a:r>
              <a:rPr lang="en-US" sz="1800" dirty="0" smtClean="0"/>
              <a:t>same selection </a:t>
            </a:r>
            <a:r>
              <a:rPr lang="en-US" sz="1800" dirty="0"/>
              <a:t>and background estimation as the standard t-channel inclusive cross section measurement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548400" y="5167981"/>
            <a:ext cx="3649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October 2014</a:t>
            </a:r>
          </a:p>
          <a:p>
            <a:pPr algn="ctr"/>
            <a:r>
              <a:rPr lang="en-US" dirty="0"/>
              <a:t>JHEP 01 (2015) </a:t>
            </a:r>
            <a:r>
              <a:rPr lang="en-US" dirty="0" smtClean="0"/>
              <a:t>053, </a:t>
            </a:r>
            <a:r>
              <a:rPr lang="en-US" dirty="0" smtClean="0">
                <a:hlinkClick r:id="rId2"/>
              </a:rPr>
              <a:t>arXiv:1410.1154</a:t>
            </a:r>
            <a:endParaRPr lang="en-US" dirty="0" smtClean="0"/>
          </a:p>
          <a:p>
            <a:pPr algn="ctr"/>
            <a:r>
              <a:rPr lang="en-US" b="1" dirty="0" smtClean="0"/>
              <a:t>W </a:t>
            </a:r>
            <a:r>
              <a:rPr lang="en-US" b="1" dirty="0"/>
              <a:t>boson helicity in </a:t>
            </a:r>
            <a:r>
              <a:rPr lang="en-US" b="1" dirty="0" smtClean="0"/>
              <a:t>t-channel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0253"/>
          <a:stretch/>
        </p:blipFill>
        <p:spPr>
          <a:xfrm>
            <a:off x="777067" y="3305196"/>
            <a:ext cx="3247953" cy="30573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65007" y="3390450"/>
            <a:ext cx="3733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80FF"/>
                </a:solidFill>
              </a:rPr>
              <a:t>θ</a:t>
            </a:r>
            <a:r>
              <a:rPr lang="en-US" b="1" dirty="0">
                <a:solidFill>
                  <a:schemeClr val="accent6"/>
                </a:solidFill>
              </a:rPr>
              <a:t>*:</a:t>
            </a:r>
            <a:r>
              <a:rPr lang="en-US" dirty="0"/>
              <a:t>  angle between the W boson  in the top quark rest frame and the down-type decay fermion in the W rest frame → related to the W-helicity fractions </a:t>
            </a:r>
            <a:r>
              <a:rPr lang="en-US" b="1" dirty="0"/>
              <a:t>(F</a:t>
            </a:r>
            <a:r>
              <a:rPr lang="en-US" b="1" baseline="-25000" dirty="0"/>
              <a:t>0</a:t>
            </a:r>
            <a:r>
              <a:rPr lang="en-US" b="1" dirty="0"/>
              <a:t>, F</a:t>
            </a:r>
            <a:r>
              <a:rPr lang="en-US" b="1" baseline="-25000" dirty="0"/>
              <a:t>L</a:t>
            </a:r>
            <a:r>
              <a:rPr lang="en-US" b="1" dirty="0"/>
              <a:t>, F</a:t>
            </a:r>
            <a:r>
              <a:rPr lang="en-US" b="1" baseline="-25000" dirty="0"/>
              <a:t>R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54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W-</a:t>
            </a:r>
            <a:r>
              <a:rPr lang="en-US" dirty="0" smtClean="0"/>
              <a:t>helicity (II)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9599335"/>
              </p:ext>
            </p:extLst>
          </p:nvPr>
        </p:nvGraphicFramePr>
        <p:xfrm>
          <a:off x="1336514" y="1408701"/>
          <a:ext cx="6682114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6447"/>
                <a:gridCol w="3975667"/>
              </a:tblGrid>
              <a:tr h="3024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Theory prediction (NNLO)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Measured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8309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L</a:t>
                      </a:r>
                      <a:r>
                        <a:rPr kumimoji="0" lang="en-US" sz="1800" kern="1200" baseline="0" dirty="0" smtClean="0"/>
                        <a:t> = 0.311 ± 0.005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R</a:t>
                      </a:r>
                      <a:r>
                        <a:rPr kumimoji="0" lang="en-US" sz="1800" kern="1200" baseline="0" dirty="0" smtClean="0"/>
                        <a:t> = 0.0017 ± 0.0001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0</a:t>
                      </a:r>
                      <a:r>
                        <a:rPr kumimoji="0" lang="en-US" sz="1800" kern="1200" baseline="0" dirty="0" smtClean="0"/>
                        <a:t> = 0.687 ± 0.005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>
                          <a:hlinkClick r:id="rId2"/>
                        </a:rPr>
                        <a:t>PRD 81, 111503(R) (2010)</a:t>
                      </a:r>
                      <a:endParaRPr lang="en-US" sz="1800" dirty="0" smtClean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L</a:t>
                      </a:r>
                      <a:r>
                        <a:rPr kumimoji="0" lang="en-US" sz="1800" kern="1200" baseline="0" dirty="0" smtClean="0"/>
                        <a:t> = 0.298 ± 0.028 (stat) ± 0.032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R</a:t>
                      </a:r>
                      <a:r>
                        <a:rPr kumimoji="0" lang="en-US" sz="1800" kern="1200" baseline="0" dirty="0" smtClean="0"/>
                        <a:t> = -0.018 ± 0.019 (stat) ± 0.011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0</a:t>
                      </a:r>
                      <a:r>
                        <a:rPr kumimoji="0" lang="en-US" sz="1800" kern="1200" baseline="0" dirty="0" smtClean="0"/>
                        <a:t> = 0.720 ± 0.039 (stat) ± 0.037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548400" y="5167981"/>
            <a:ext cx="3649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October 2014</a:t>
            </a:r>
          </a:p>
          <a:p>
            <a:pPr algn="ctr"/>
            <a:r>
              <a:rPr lang="en-US" dirty="0"/>
              <a:t>JHEP 01 (2015) </a:t>
            </a:r>
            <a:r>
              <a:rPr lang="en-US" dirty="0" smtClean="0"/>
              <a:t>053, </a:t>
            </a:r>
            <a:r>
              <a:rPr lang="en-US" dirty="0" smtClean="0">
                <a:hlinkClick r:id="rId3"/>
              </a:rPr>
              <a:t>arXiv:1410.1154</a:t>
            </a:r>
            <a:endParaRPr lang="en-US" dirty="0" smtClean="0"/>
          </a:p>
          <a:p>
            <a:pPr algn="ctr"/>
            <a:r>
              <a:rPr lang="en-US" b="1" dirty="0" smtClean="0"/>
              <a:t>W </a:t>
            </a:r>
            <a:r>
              <a:rPr lang="en-US" b="1" dirty="0"/>
              <a:t>boson helicity in </a:t>
            </a:r>
            <a:r>
              <a:rPr lang="en-US" b="1" dirty="0" smtClean="0"/>
              <a:t>t-channel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548401" y="3535184"/>
            <a:ext cx="338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the helicity fractions measured → exclude </a:t>
            </a:r>
            <a:r>
              <a:rPr lang="en-US" dirty="0"/>
              <a:t>the tensor terms of the </a:t>
            </a:r>
            <a:r>
              <a:rPr lang="en-US" dirty="0" err="1"/>
              <a:t>tWb</a:t>
            </a:r>
            <a:r>
              <a:rPr lang="en-US" dirty="0"/>
              <a:t> anomalous couplings, </a:t>
            </a:r>
            <a:r>
              <a:rPr lang="en-US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21" y="3074105"/>
            <a:ext cx="3331391" cy="33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9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top </a:t>
            </a:r>
            <a:r>
              <a:rPr lang="en-US" dirty="0" smtClean="0"/>
              <a:t>polarization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83758"/>
            <a:ext cx="8503920" cy="2411809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cs typeface="Cambria"/>
              </a:rPr>
              <a:t>Single </a:t>
            </a:r>
            <a:r>
              <a:rPr lang="en-US" sz="1800" b="1" dirty="0">
                <a:cs typeface="Cambria"/>
              </a:rPr>
              <a:t>top </a:t>
            </a:r>
            <a:r>
              <a:rPr lang="en-US" sz="1800" b="1" dirty="0" smtClean="0">
                <a:cs typeface="Cambria"/>
              </a:rPr>
              <a:t>quarks are highly </a:t>
            </a:r>
            <a:r>
              <a:rPr lang="en-US" sz="1800" b="1" dirty="0">
                <a:cs typeface="Cambria"/>
              </a:rPr>
              <a:t>polarized</a:t>
            </a:r>
            <a:r>
              <a:rPr lang="en-US" sz="1800" dirty="0">
                <a:cs typeface="Cambria"/>
              </a:rPr>
              <a:t>, spin aligned with the recoiling light jet</a:t>
            </a:r>
          </a:p>
          <a:p>
            <a:r>
              <a:rPr lang="en-US" sz="1800" dirty="0">
                <a:solidFill>
                  <a:srgbClr val="0080FF"/>
                </a:solidFill>
                <a:cs typeface="Cambria"/>
              </a:rPr>
              <a:t>Polarization </a:t>
            </a:r>
            <a:r>
              <a:rPr lang="en-US" sz="1800" dirty="0" smtClean="0">
                <a:solidFill>
                  <a:srgbClr val="0080FF"/>
                </a:solidFill>
                <a:cs typeface="Cambria"/>
              </a:rPr>
              <a:t>~ spin asymmetry</a:t>
            </a:r>
          </a:p>
          <a:p>
            <a:endParaRPr lang="en-US" sz="1800" dirty="0" smtClean="0">
              <a:solidFill>
                <a:srgbClr val="0080FF"/>
              </a:solidFill>
              <a:cs typeface="Cambria"/>
            </a:endParaRPr>
          </a:p>
          <a:p>
            <a:r>
              <a:rPr lang="en-US" sz="1800" dirty="0" smtClean="0">
                <a:cs typeface="Cambria"/>
              </a:rPr>
              <a:t>From </a:t>
            </a:r>
            <a:r>
              <a:rPr lang="en-US" sz="1800" b="1" dirty="0" smtClean="0">
                <a:cs typeface="Cambria"/>
              </a:rPr>
              <a:t>unfolded</a:t>
            </a:r>
            <a:r>
              <a:rPr lang="en-US" sz="1800" dirty="0" smtClean="0">
                <a:cs typeface="Cambria"/>
              </a:rPr>
              <a:t> </a:t>
            </a:r>
            <a:r>
              <a:rPr lang="en-US" sz="1800" b="1" dirty="0" err="1">
                <a:latin typeface="Cambria"/>
                <a:cs typeface="Cambria"/>
              </a:rPr>
              <a:t>cosθ</a:t>
            </a:r>
            <a:r>
              <a:rPr lang="en-US" sz="1800" b="1" dirty="0">
                <a:latin typeface="Cambria"/>
                <a:cs typeface="Cambria"/>
              </a:rPr>
              <a:t>*</a:t>
            </a:r>
            <a:r>
              <a:rPr lang="en-US" sz="1800" b="1" baseline="-25000" dirty="0">
                <a:latin typeface="Cambria"/>
                <a:cs typeface="Cambria"/>
              </a:rPr>
              <a:t>l</a:t>
            </a:r>
            <a:r>
              <a:rPr lang="en-US" sz="1800" b="1" baseline="-25000" dirty="0">
                <a:cs typeface="Cambria"/>
              </a:rPr>
              <a:t> </a:t>
            </a:r>
            <a:r>
              <a:rPr lang="en-US" sz="1800" b="1" dirty="0" smtClean="0">
                <a:cs typeface="Cambria"/>
              </a:rPr>
              <a:t>distribution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A BDT is used to get a t-channel enriched sample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664" y="1863620"/>
            <a:ext cx="1531408" cy="715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433" y="2795226"/>
            <a:ext cx="4293657" cy="7408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76" y="3938655"/>
            <a:ext cx="3237193" cy="23675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88" y="3979242"/>
            <a:ext cx="3287401" cy="23441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48090" y="3310791"/>
            <a:ext cx="1947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cs typeface="Cambria"/>
              </a:rPr>
              <a:t>August 2013</a:t>
            </a:r>
            <a:endParaRPr lang="en-US" sz="1600" dirty="0" smtClean="0">
              <a:solidFill>
                <a:schemeClr val="accent4"/>
              </a:solidFill>
              <a:cs typeface="Cambria"/>
              <a:hlinkClick r:id="rId6"/>
            </a:endParaRPr>
          </a:p>
          <a:p>
            <a:pPr algn="ctr"/>
            <a:r>
              <a:rPr lang="en-US" sz="1600" dirty="0" smtClean="0">
                <a:cs typeface="Cambria"/>
                <a:hlinkClick r:id="rId6"/>
              </a:rPr>
              <a:t>CMS-PAS-TOP-13-001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11389" y="5311542"/>
            <a:ext cx="3933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40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top </a:t>
            </a:r>
            <a:r>
              <a:rPr lang="en-US" dirty="0" smtClean="0"/>
              <a:t>polarization (II)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18996" y="5320165"/>
            <a:ext cx="1947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cs typeface="Cambria"/>
              </a:rPr>
              <a:t>August 2013</a:t>
            </a:r>
            <a:endParaRPr lang="en-US" sz="1600" dirty="0" smtClean="0">
              <a:solidFill>
                <a:schemeClr val="accent4"/>
              </a:solidFill>
              <a:cs typeface="Cambria"/>
              <a:hlinkClick r:id="rId2"/>
            </a:endParaRPr>
          </a:p>
          <a:p>
            <a:pPr algn="ctr"/>
            <a:r>
              <a:rPr lang="en-US" sz="1600" dirty="0" smtClean="0">
                <a:cs typeface="Cambria"/>
                <a:hlinkClick r:id="rId2"/>
              </a:rPr>
              <a:t>CMS-PAS-TOP-13-001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53" y="1566883"/>
            <a:ext cx="6668543" cy="3238222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00334"/>
              </p:ext>
            </p:extLst>
          </p:nvPr>
        </p:nvGraphicFramePr>
        <p:xfrm>
          <a:off x="1449329" y="5130520"/>
          <a:ext cx="4660974" cy="94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0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lang="en-US" sz="1600" b="1" baseline="-25000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=0.41±0.06(stat.)±0.16(syst.)</a:t>
                      </a:r>
                    </a:p>
                    <a:p>
                      <a:pPr algn="ctr"/>
                      <a:r>
                        <a:rPr lang="en-US" sz="1600" b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kumimoji="0" lang="en-US" sz="1600" b="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SM expectation 0.44)</a:t>
                      </a:r>
                      <a:endParaRPr lang="en-US" sz="1600" b="0" dirty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lang="en-US" sz="1600" b="1" baseline="-25000" dirty="0" err="1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=0.82±0.12(stat.)±0.32(syst.)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43001" y="1877886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µ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4147" y="1868166"/>
            <a:ext cx="30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04012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Search for FCNC and Anomalous Couplings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59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FCNC </a:t>
            </a:r>
            <a:r>
              <a:rPr lang="en-US" dirty="0" err="1">
                <a:solidFill>
                  <a:schemeClr val="accent3"/>
                </a:solidFill>
              </a:rPr>
              <a:t>tZ</a:t>
            </a:r>
            <a:r>
              <a:rPr lang="en-US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Limits on anomalous </a:t>
            </a:r>
            <a:r>
              <a:rPr lang="en-US" sz="1800" dirty="0" err="1" smtClean="0"/>
              <a:t>Wtb</a:t>
            </a:r>
            <a:r>
              <a:rPr lang="en-US" sz="1800" dirty="0" smtClean="0"/>
              <a:t> couplings can be extracted from SM measurements (W-helicity fractions, top polarization)</a:t>
            </a:r>
          </a:p>
          <a:p>
            <a:r>
              <a:rPr lang="en-US" sz="1800" dirty="0"/>
              <a:t>D</a:t>
            </a:r>
            <a:r>
              <a:rPr lang="en-US" sz="1800" dirty="0" smtClean="0"/>
              <a:t>edicated analysis searching for </a:t>
            </a:r>
            <a:r>
              <a:rPr lang="en-US" sz="1800" b="1" dirty="0" smtClean="0">
                <a:solidFill>
                  <a:srgbClr val="0080FF"/>
                </a:solidFill>
              </a:rPr>
              <a:t>FCNC in many single top signatures </a:t>
            </a:r>
            <a:r>
              <a:rPr lang="en-US" sz="1800" dirty="0" smtClean="0"/>
              <a:t>are also in place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68" y="3617253"/>
            <a:ext cx="3412417" cy="2746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5595" y="2701864"/>
            <a:ext cx="3989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FCNC </a:t>
            </a:r>
            <a:r>
              <a:rPr lang="en-US" b="1" dirty="0" err="1" smtClean="0">
                <a:solidFill>
                  <a:schemeClr val="accent6"/>
                </a:solidFill>
              </a:rPr>
              <a:t>tZ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>
                <a:cs typeface="Cambria"/>
              </a:rPr>
              <a:t>BDT (gut, </a:t>
            </a:r>
            <a:r>
              <a:rPr lang="en-US" dirty="0" err="1">
                <a:cs typeface="Cambria"/>
              </a:rPr>
              <a:t>gct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Zut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Zct</a:t>
            </a:r>
            <a:r>
              <a:rPr lang="en-US" dirty="0" smtClean="0">
                <a:cs typeface="Cambria"/>
              </a:rPr>
              <a:t>) 7TeV</a:t>
            </a:r>
            <a:endParaRPr lang="en-US" dirty="0">
              <a:cs typeface="Cambria"/>
            </a:endParaRPr>
          </a:p>
          <a:p>
            <a:r>
              <a:rPr lang="en-US" dirty="0">
                <a:cs typeface="Cambria"/>
              </a:rPr>
              <a:t>Limits on couplings and branching fractions </a:t>
            </a:r>
            <a:endParaRPr lang="en-US" b="1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Three-lepton signature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067" y="2716482"/>
            <a:ext cx="3494972" cy="10910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2671" y="5637396"/>
            <a:ext cx="25230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July 2013</a:t>
            </a:r>
            <a:endParaRPr lang="en-US" dirty="0" smtClean="0">
              <a:cs typeface="Cambria"/>
              <a:hlinkClick r:id="rId4"/>
            </a:endParaRPr>
          </a:p>
          <a:p>
            <a:pPr algn="ctr"/>
            <a:r>
              <a:rPr lang="en-US" dirty="0" smtClean="0">
                <a:cs typeface="Cambria"/>
                <a:hlinkClick r:id="rId4"/>
              </a:rPr>
              <a:t>CMS</a:t>
            </a:r>
            <a:r>
              <a:rPr lang="en-US" dirty="0">
                <a:cs typeface="Cambria"/>
                <a:hlinkClick r:id="rId4"/>
              </a:rPr>
              <a:t>-PAS-TOP-12-</a:t>
            </a:r>
            <a:r>
              <a:rPr lang="en-US" dirty="0" smtClean="0">
                <a:cs typeface="Cambria"/>
                <a:hlinkClick r:id="rId4"/>
              </a:rPr>
              <a:t>021</a:t>
            </a:r>
            <a:endParaRPr lang="en-US" dirty="0">
              <a:cs typeface="Cambr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55" y="4206502"/>
            <a:ext cx="4525617" cy="14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2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</a:t>
            </a:r>
            <a:r>
              <a:rPr lang="en-US" dirty="0" err="1" smtClean="0"/>
              <a:t>tγ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tx2"/>
                </a:solidFill>
              </a:rPr>
              <a:t>Another preliminary result from Spring last year </a:t>
            </a:r>
          </a:p>
          <a:p>
            <a:r>
              <a:rPr lang="en-US" sz="1800" b="1" dirty="0" err="1" smtClean="0">
                <a:solidFill>
                  <a:srgbClr val="0080FF"/>
                </a:solidFill>
              </a:rPr>
              <a:t>tqγ</a:t>
            </a:r>
            <a:endParaRPr lang="en-US" sz="1800" b="1" dirty="0" smtClean="0">
              <a:solidFill>
                <a:srgbClr val="0080FF"/>
              </a:solidFill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</a:rPr>
              <a:t>tuγ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</a:rPr>
              <a:t>tcγ</a:t>
            </a:r>
            <a:r>
              <a:rPr lang="en-US" sz="1800" dirty="0" smtClean="0">
                <a:solidFill>
                  <a:schemeClr val="tx1"/>
                </a:solidFill>
              </a:rPr>
              <a:t> couplings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BDT 8TeV, µ</a:t>
            </a:r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63" y="2208070"/>
            <a:ext cx="3763483" cy="2459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8274" y="4103807"/>
            <a:ext cx="291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 smtClean="0">
                <a:solidFill>
                  <a:schemeClr val="accent6"/>
                </a:solidFill>
              </a:rPr>
              <a:t>May 2014</a:t>
            </a:r>
            <a:endParaRPr lang="en-US" dirty="0" smtClean="0">
              <a:hlinkClick r:id="rId3"/>
            </a:endParaRPr>
          </a:p>
          <a:p>
            <a:pPr lvl="1" algn="ctr"/>
            <a:r>
              <a:rPr lang="en-US" dirty="0" smtClean="0">
                <a:hlinkClick r:id="rId3"/>
              </a:rPr>
              <a:t>CMS </a:t>
            </a:r>
            <a:r>
              <a:rPr lang="en-US" dirty="0">
                <a:hlinkClick r:id="rId3"/>
              </a:rPr>
              <a:t>PAS-TOP-14-</a:t>
            </a:r>
            <a:r>
              <a:rPr lang="en-US" dirty="0" smtClean="0">
                <a:hlinkClick r:id="rId3"/>
              </a:rPr>
              <a:t>003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457" y="2358604"/>
            <a:ext cx="1974431" cy="1526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979" y="4915319"/>
            <a:ext cx="6280997" cy="13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4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and AC in t-channel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2780385"/>
          </a:xfrm>
        </p:spPr>
        <p:txBody>
          <a:bodyPr>
            <a:noAutofit/>
          </a:bodyPr>
          <a:lstStyle/>
          <a:p>
            <a:r>
              <a:rPr lang="en-US" sz="1800" dirty="0" smtClean="0"/>
              <a:t>It is possible to optimize an analysis to explore FCNC and anomalous couplings in t-channel directly </a:t>
            </a:r>
          </a:p>
          <a:p>
            <a:r>
              <a:rPr lang="en-US" sz="1800" dirty="0" smtClean="0"/>
              <a:t>Another preliminary result from last Spring </a:t>
            </a:r>
          </a:p>
          <a:p>
            <a:r>
              <a:rPr lang="en-US" sz="1800" b="1" dirty="0" smtClean="0">
                <a:solidFill>
                  <a:srgbClr val="0080FF"/>
                </a:solidFill>
              </a:rPr>
              <a:t>FCNC </a:t>
            </a:r>
            <a:r>
              <a:rPr lang="en-US" sz="1800" b="1" dirty="0">
                <a:solidFill>
                  <a:srgbClr val="0080FF"/>
                </a:solidFill>
              </a:rPr>
              <a:t>in t-channel </a:t>
            </a:r>
            <a:endParaRPr lang="en-US" sz="1800" b="1" dirty="0" smtClean="0">
              <a:solidFill>
                <a:srgbClr val="0080FF"/>
              </a:solidFill>
            </a:endParaRP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>
                <a:solidFill>
                  <a:srgbClr val="000000"/>
                </a:solidFill>
              </a:rPr>
              <a:t>7TeV, </a:t>
            </a:r>
            <a:r>
              <a:rPr lang="en-US" sz="1800" dirty="0" err="1"/>
              <a:t>tcg</a:t>
            </a:r>
            <a:r>
              <a:rPr lang="en-US" sz="1800" dirty="0"/>
              <a:t> and tug </a:t>
            </a:r>
            <a:endParaRPr lang="en-US" sz="1800" dirty="0" smtClean="0"/>
          </a:p>
          <a:p>
            <a:r>
              <a:rPr lang="en-US" sz="1800" dirty="0" smtClean="0"/>
              <a:t>NN using different anomalous samples to separate hypotheses</a:t>
            </a:r>
          </a:p>
          <a:p>
            <a:pPr lvl="1"/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29951" y="2215216"/>
            <a:ext cx="337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 smtClean="0">
                <a:solidFill>
                  <a:schemeClr val="accent6"/>
                </a:solidFill>
              </a:rPr>
              <a:t>May 2014</a:t>
            </a:r>
            <a:endParaRPr lang="en-US" dirty="0" smtClean="0">
              <a:solidFill>
                <a:schemeClr val="accent6"/>
              </a:solidFill>
              <a:hlinkClick r:id="rId2"/>
            </a:endParaRPr>
          </a:p>
          <a:p>
            <a:pPr lvl="1" algn="ctr"/>
            <a:r>
              <a:rPr lang="en-US" dirty="0" smtClean="0">
                <a:solidFill>
                  <a:schemeClr val="accent6"/>
                </a:solidFill>
                <a:hlinkClick r:id="rId2"/>
              </a:rPr>
              <a:t>CMS </a:t>
            </a:r>
            <a:r>
              <a:rPr lang="en-US" dirty="0">
                <a:solidFill>
                  <a:schemeClr val="accent6"/>
                </a:solidFill>
                <a:hlinkClick r:id="rId2"/>
              </a:rPr>
              <a:t>PAS-TOP-14-</a:t>
            </a:r>
            <a:r>
              <a:rPr lang="en-US" dirty="0" smtClean="0">
                <a:solidFill>
                  <a:schemeClr val="accent6"/>
                </a:solidFill>
                <a:hlinkClick r:id="rId2"/>
              </a:rPr>
              <a:t>007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610" b="4497"/>
          <a:stretch/>
        </p:blipFill>
        <p:spPr>
          <a:xfrm>
            <a:off x="301753" y="3576153"/>
            <a:ext cx="8606244" cy="26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Explore unusual single top signatures</a:t>
            </a:r>
            <a:endParaRPr lang="en-US" cap="non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0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51" y="3736961"/>
            <a:ext cx="3301997" cy="2609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top quark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34850" y="1475894"/>
            <a:ext cx="5616709" cy="4680216"/>
          </a:xfrm>
        </p:spPr>
        <p:txBody>
          <a:bodyPr>
            <a:noAutofit/>
          </a:bodyPr>
          <a:lstStyle/>
          <a:p>
            <a:r>
              <a:rPr lang="en-US" sz="1800" b="1" dirty="0" err="1">
                <a:solidFill>
                  <a:srgbClr val="0080FF"/>
                </a:solidFill>
              </a:rPr>
              <a:t>Tevatron</a:t>
            </a:r>
            <a:r>
              <a:rPr lang="en-US" sz="1800" b="1" dirty="0">
                <a:solidFill>
                  <a:srgbClr val="0080FF"/>
                </a:solidFill>
              </a:rPr>
              <a:t> legacy</a:t>
            </a:r>
            <a:r>
              <a:rPr lang="en-US" sz="1800" dirty="0">
                <a:solidFill>
                  <a:srgbClr val="0080FF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has been </a:t>
            </a:r>
            <a:r>
              <a:rPr lang="en-US" sz="1800" dirty="0" smtClean="0"/>
              <a:t>of </a:t>
            </a:r>
            <a:r>
              <a:rPr lang="en-US" sz="1800" dirty="0"/>
              <a:t>central </a:t>
            </a:r>
            <a:r>
              <a:rPr lang="en-US" sz="1800" dirty="0" smtClean="0"/>
              <a:t>importance</a:t>
            </a:r>
          </a:p>
          <a:p>
            <a:r>
              <a:rPr lang="en-US" sz="1800" dirty="0" smtClean="0"/>
              <a:t>In 20 years we are getting to know the top quark really well</a:t>
            </a:r>
          </a:p>
          <a:p>
            <a:r>
              <a:rPr lang="en-US" sz="1800" dirty="0" smtClean="0"/>
              <a:t>It is the </a:t>
            </a:r>
            <a:r>
              <a:rPr lang="en-US" sz="1800" b="1" dirty="0" smtClean="0"/>
              <a:t>heaviest elementary particle known</a:t>
            </a:r>
          </a:p>
          <a:p>
            <a:pPr lvl="1"/>
            <a:r>
              <a:rPr lang="en-US" sz="1800" b="1" dirty="0"/>
              <a:t>m</a:t>
            </a:r>
            <a:r>
              <a:rPr lang="nl-NL" sz="1800" baseline="-25000" dirty="0" smtClean="0"/>
              <a:t>top</a:t>
            </a:r>
            <a:r>
              <a:rPr lang="nl-NL" sz="1800" dirty="0" smtClean="0"/>
              <a:t> = 173.34</a:t>
            </a:r>
            <a:r>
              <a:rPr lang="nl-NL" sz="1800" dirty="0"/>
              <a:t>±0.27(stat)±0.71(</a:t>
            </a:r>
            <a:r>
              <a:rPr lang="nl-NL" sz="1800" dirty="0" err="1"/>
              <a:t>syst</a:t>
            </a:r>
            <a:r>
              <a:rPr lang="nl-NL" sz="1800" dirty="0"/>
              <a:t>) </a:t>
            </a:r>
            <a:r>
              <a:rPr lang="nl-NL" sz="1800" dirty="0" err="1" smtClean="0"/>
              <a:t>GeV</a:t>
            </a:r>
            <a:endParaRPr lang="nl-NL" sz="1800" dirty="0" smtClean="0"/>
          </a:p>
          <a:p>
            <a:pPr lvl="1"/>
            <a:r>
              <a:rPr lang="nl-NL" sz="1800" b="1" dirty="0" smtClean="0">
                <a:hlinkClick r:id="rId3"/>
              </a:rPr>
              <a:t>arXiv:1403.4427</a:t>
            </a:r>
            <a:endParaRPr lang="nl-NL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Short lived → only quark that decays </a:t>
            </a:r>
            <a:r>
              <a:rPr lang="en-US" sz="1800" dirty="0"/>
              <a:t>before hadronizing</a:t>
            </a:r>
          </a:p>
          <a:p>
            <a:pPr lvl="1"/>
            <a:r>
              <a:rPr lang="en-US" sz="1800" b="1" dirty="0">
                <a:solidFill>
                  <a:srgbClr val="0080FF"/>
                </a:solidFill>
              </a:rPr>
              <a:t>direct access to properties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(spin, charge, polarization…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dirty="0" smtClean="0"/>
              <a:t>Has a strong coupling to the Higgs boson </a:t>
            </a:r>
          </a:p>
          <a:p>
            <a:r>
              <a:rPr lang="en-US" sz="1800" dirty="0" smtClean="0"/>
              <a:t>It is a good candidate to play a role in many scenarios of physics beyond the SM (BSM)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Experimental signature: 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Decays almost exclusively as </a:t>
            </a:r>
            <a:r>
              <a:rPr lang="en-US" sz="1800" b="1" dirty="0" smtClean="0">
                <a:solidFill>
                  <a:srgbClr val="0080FF"/>
                </a:solidFill>
              </a:rPr>
              <a:t>t→ </a:t>
            </a:r>
            <a:r>
              <a:rPr lang="en-US" sz="1800" b="1" dirty="0" err="1">
                <a:solidFill>
                  <a:srgbClr val="0080FF"/>
                </a:solidFill>
              </a:rPr>
              <a:t>W</a:t>
            </a:r>
            <a:r>
              <a:rPr lang="en-US" sz="1800" b="1" dirty="0" err="1" smtClean="0">
                <a:solidFill>
                  <a:srgbClr val="0080FF"/>
                </a:solidFill>
              </a:rPr>
              <a:t>b</a:t>
            </a:r>
            <a:endParaRPr lang="en-US" sz="1800" b="1" dirty="0" smtClean="0">
              <a:solidFill>
                <a:srgbClr val="0080FF"/>
              </a:solidFill>
            </a:endParaRPr>
          </a:p>
        </p:txBody>
      </p:sp>
      <p:pic>
        <p:nvPicPr>
          <p:cNvPr id="10" name="Picture 9" descr="hirise_t.jpg"/>
          <p:cNvPicPr>
            <a:picLocks noChangeAspect="1"/>
          </p:cNvPicPr>
          <p:nvPr/>
        </p:nvPicPr>
        <p:blipFill>
          <a:blip r:embed="rId4"/>
          <a:srcRect l="26160" t="7128" r="9746" b="8351"/>
          <a:stretch>
            <a:fillRect/>
          </a:stretch>
        </p:blipFill>
        <p:spPr>
          <a:xfrm>
            <a:off x="6264456" y="1467697"/>
            <a:ext cx="2214470" cy="219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4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31463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single top + Higgs (complementary to </a:t>
            </a:r>
            <a:r>
              <a:rPr lang="en-US" sz="1800" b="1" dirty="0" err="1" smtClean="0">
                <a:solidFill>
                  <a:schemeClr val="accent6"/>
                </a:solidFill>
              </a:rPr>
              <a:t>ttH</a:t>
            </a:r>
            <a:r>
              <a:rPr lang="en-US" sz="1800" b="1" dirty="0" smtClean="0">
                <a:solidFill>
                  <a:schemeClr val="accent6"/>
                </a:solidFill>
              </a:rPr>
              <a:t>)</a:t>
            </a:r>
          </a:p>
          <a:p>
            <a:pPr lvl="1"/>
            <a:r>
              <a:rPr lang="en-US" sz="1800" dirty="0" err="1"/>
              <a:t>tH</a:t>
            </a:r>
            <a:r>
              <a:rPr lang="en-US" sz="1800" dirty="0"/>
              <a:t> production highly suppressed in the </a:t>
            </a:r>
            <a:r>
              <a:rPr lang="en-US" sz="1800" dirty="0" smtClean="0"/>
              <a:t>SM</a:t>
            </a:r>
          </a:p>
          <a:p>
            <a:pPr lvl="1"/>
            <a:r>
              <a:rPr lang="en-US" sz="1800" dirty="0" smtClean="0"/>
              <a:t>If </a:t>
            </a:r>
            <a:r>
              <a:rPr lang="en-US" sz="1800" dirty="0"/>
              <a:t>top Higgs Yukawa coupling is negative  </a:t>
            </a:r>
            <a:r>
              <a:rPr lang="en-US" sz="1800" dirty="0" smtClean="0"/>
              <a:t>→ enhanced</a:t>
            </a:r>
          </a:p>
          <a:p>
            <a:pPr lvl="1"/>
            <a:r>
              <a:rPr lang="en-US" sz="1800" dirty="0"/>
              <a:t>Several decays </a:t>
            </a:r>
            <a:r>
              <a:rPr lang="en-US" sz="1800" dirty="0" smtClean="0"/>
              <a:t>investigated, more to come, all preliminary</a:t>
            </a:r>
          </a:p>
          <a:p>
            <a:pPr lvl="2"/>
            <a:r>
              <a:rPr lang="en-US" sz="1600" dirty="0" smtClean="0"/>
              <a:t>Need Run-2 to become sensitive</a:t>
            </a:r>
            <a:endParaRPr lang="en-US" sz="1600" dirty="0"/>
          </a:p>
          <a:p>
            <a:pPr lvl="1"/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27" y="1467697"/>
            <a:ext cx="2447645" cy="990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Top+ Higgs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0590" y="6369883"/>
            <a:ext cx="3581400" cy="365760"/>
          </a:xfrm>
        </p:spPr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38" y="3877892"/>
            <a:ext cx="3175662" cy="24783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2039" y="3159498"/>
            <a:ext cx="18999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6"/>
                </a:solidFill>
              </a:rPr>
              <a:t>tH</a:t>
            </a:r>
            <a:r>
              <a:rPr lang="en-US" sz="1600" b="1" dirty="0" smtClean="0">
                <a:solidFill>
                  <a:schemeClr val="accent6"/>
                </a:solidFill>
              </a:rPr>
              <a:t>, </a:t>
            </a:r>
            <a:r>
              <a:rPr lang="en-US" sz="1600" b="1" dirty="0" err="1" smtClean="0">
                <a:solidFill>
                  <a:schemeClr val="accent6"/>
                </a:solidFill>
              </a:rPr>
              <a:t>H→γγ</a:t>
            </a:r>
            <a:endParaRPr lang="en-US" sz="1600" b="1" dirty="0">
              <a:solidFill>
                <a:schemeClr val="accent6"/>
              </a:solidFill>
            </a:endParaRPr>
          </a:p>
          <a:p>
            <a:pPr algn="ctr"/>
            <a:r>
              <a:rPr lang="en-US" sz="1600" dirty="0">
                <a:hlinkClick r:id="rId4"/>
              </a:rPr>
              <a:t>CMS PAS-HIG-14-001</a:t>
            </a:r>
            <a:endParaRPr lang="en-US" sz="1600" dirty="0"/>
          </a:p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(March 2013)</a:t>
            </a:r>
          </a:p>
          <a:p>
            <a:pPr algn="ctr"/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89" y="3986308"/>
            <a:ext cx="2431292" cy="23562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42932" y="3165599"/>
            <a:ext cx="19017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/>
                </a:solidFill>
              </a:rPr>
              <a:t>tH, H→bb</a:t>
            </a:r>
            <a:endParaRPr lang="en-US" sz="1600" b="1" dirty="0" smtClean="0">
              <a:solidFill>
                <a:schemeClr val="accent6"/>
              </a:solidFill>
              <a:hlinkClick r:id="rId6"/>
            </a:endParaRPr>
          </a:p>
          <a:p>
            <a:pPr algn="ctr"/>
            <a:r>
              <a:rPr lang="en-US" sz="1600" dirty="0" smtClean="0">
                <a:hlinkClick r:id="rId6"/>
              </a:rPr>
              <a:t>CMS PAS-HIG-14-015</a:t>
            </a:r>
            <a:endParaRPr lang="en-US" sz="1600" dirty="0" smtClean="0"/>
          </a:p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(October 2014)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133" y="3502063"/>
            <a:ext cx="2258177" cy="28814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31751" y="2771309"/>
            <a:ext cx="19372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/>
                </a:solidFill>
              </a:rPr>
              <a:t>tH, H→WW</a:t>
            </a:r>
          </a:p>
          <a:p>
            <a:pPr algn="ctr"/>
            <a:r>
              <a:rPr lang="en-US" sz="1600" dirty="0" smtClean="0"/>
              <a:t>CMS PAS-HIG-14-026</a:t>
            </a:r>
          </a:p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(February 2015)</a:t>
            </a:r>
          </a:p>
        </p:txBody>
      </p:sp>
    </p:spTree>
    <p:extLst>
      <p:ext uri="{BB962C8B-B14F-4D97-AF65-F5344CB8AC3E}">
        <p14:creationId xmlns:p14="http://schemas.microsoft.com/office/powerpoint/2010/main" val="241184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BSM top + 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There are many other BSM channels that involve top quarks and/or similar signatures to single top:</a:t>
            </a:r>
          </a:p>
          <a:p>
            <a:pPr lvl="1"/>
            <a:r>
              <a:rPr lang="en-US" sz="1800" dirty="0" smtClean="0"/>
              <a:t>classic example: </a:t>
            </a:r>
            <a:r>
              <a:rPr lang="en-US" sz="1800" b="1" dirty="0" smtClean="0">
                <a:solidFill>
                  <a:schemeClr val="accent6"/>
                </a:solidFill>
              </a:rPr>
              <a:t>W’→</a:t>
            </a:r>
            <a:r>
              <a:rPr lang="en-US" sz="1800" b="1" dirty="0" err="1" smtClean="0">
                <a:solidFill>
                  <a:schemeClr val="accent6"/>
                </a:solidFill>
              </a:rPr>
              <a:t>tb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2"/>
              </a:rPr>
              <a:t>arXiv:1402.2176</a:t>
            </a:r>
            <a:r>
              <a:rPr lang="en-US" sz="1800" dirty="0" smtClean="0"/>
              <a:t>)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ome feature truly “single” top quarks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729629" y="3616135"/>
            <a:ext cx="38161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BACC82"/>
                </a:solidFill>
              </a:rPr>
              <a:t>Monotop</a:t>
            </a:r>
          </a:p>
          <a:p>
            <a:pPr algn="ctr"/>
            <a:r>
              <a:rPr lang="en-US" dirty="0" smtClean="0"/>
              <a:t>Dark Matter search using top + MET</a:t>
            </a:r>
          </a:p>
          <a:p>
            <a:pPr algn="ctr"/>
            <a:r>
              <a:rPr lang="en-US" dirty="0" smtClean="0">
                <a:hlinkClick r:id="rId3"/>
              </a:rPr>
              <a:t>arXiv:1410.1149</a:t>
            </a:r>
            <a:endParaRPr lang="en-US" dirty="0" smtClean="0"/>
          </a:p>
          <a:p>
            <a:pPr algn="ctr"/>
            <a:r>
              <a:rPr lang="en-US" dirty="0" smtClean="0"/>
              <a:t>Accepted by PRL for publication</a:t>
            </a:r>
          </a:p>
          <a:p>
            <a:pPr algn="ctr"/>
            <a:r>
              <a:rPr lang="en-US" dirty="0" smtClean="0">
                <a:solidFill>
                  <a:schemeClr val="accent3"/>
                </a:solidFill>
              </a:rPr>
              <a:t>(October 2014)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788" y="2624741"/>
            <a:ext cx="3807376" cy="35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7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8838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749805"/>
                </a:solidFill>
              </a:rPr>
              <a:t>There are still open topics still to be explored by CMS with Run-1</a:t>
            </a:r>
            <a:endParaRPr lang="en-US" sz="1800" dirty="0" smtClean="0">
              <a:solidFill>
                <a:srgbClr val="749805"/>
              </a:solidFill>
            </a:endParaRPr>
          </a:p>
          <a:p>
            <a:pPr lvl="1"/>
            <a:r>
              <a:rPr lang="en-US" sz="1800" dirty="0" smtClean="0"/>
              <a:t>Top mass in single top signatures, fiducial cross sections... </a:t>
            </a:r>
          </a:p>
          <a:p>
            <a:pPr lvl="1"/>
            <a:endParaRPr lang="en-US" sz="1400" dirty="0" smtClean="0"/>
          </a:p>
          <a:p>
            <a:r>
              <a:rPr lang="en-US" sz="1800" dirty="0" smtClean="0"/>
              <a:t>Run</a:t>
            </a:r>
            <a:r>
              <a:rPr lang="en-US" sz="1800" dirty="0"/>
              <a:t>-2 will start late Spring </a:t>
            </a:r>
            <a:r>
              <a:rPr lang="en-US" sz="1800" dirty="0" smtClean="0"/>
              <a:t>2015 → Will </a:t>
            </a:r>
            <a:r>
              <a:rPr lang="en-US" sz="1800" dirty="0"/>
              <a:t>run </a:t>
            </a:r>
            <a:r>
              <a:rPr lang="en-US" sz="1800" dirty="0" smtClean="0"/>
              <a:t>~</a:t>
            </a:r>
            <a:r>
              <a:rPr lang="en-US" sz="1800" dirty="0"/>
              <a:t>3 years [</a:t>
            </a:r>
            <a:r>
              <a:rPr lang="en-US" sz="1800" b="1" dirty="0" smtClean="0">
                <a:solidFill>
                  <a:schemeClr val="accent3"/>
                </a:solidFill>
              </a:rPr>
              <a:t>300fb</a:t>
            </a:r>
            <a:r>
              <a:rPr lang="en-US" sz="1800" b="1" baseline="30000" dirty="0">
                <a:solidFill>
                  <a:schemeClr val="accent3"/>
                </a:solidFill>
              </a:rPr>
              <a:t>-1</a:t>
            </a:r>
            <a:r>
              <a:rPr lang="en-US" sz="1800" b="1" dirty="0">
                <a:solidFill>
                  <a:schemeClr val="accent3"/>
                </a:solidFill>
              </a:rPr>
              <a:t> at 13 (14) </a:t>
            </a:r>
            <a:r>
              <a:rPr lang="en-US" sz="1800" b="1" dirty="0" smtClean="0">
                <a:solidFill>
                  <a:schemeClr val="accent3"/>
                </a:solidFill>
              </a:rPr>
              <a:t>TeV</a:t>
            </a:r>
            <a:r>
              <a:rPr lang="en-US" sz="1800" dirty="0" smtClean="0"/>
              <a:t>]</a:t>
            </a:r>
            <a:endParaRPr lang="en-US" sz="1800" dirty="0"/>
          </a:p>
          <a:p>
            <a:pPr lvl="1"/>
            <a:r>
              <a:rPr lang="en-US" sz="1800" b="1" dirty="0">
                <a:solidFill>
                  <a:schemeClr val="accent6"/>
                </a:solidFill>
              </a:rPr>
              <a:t>t-channel: </a:t>
            </a:r>
            <a:r>
              <a:rPr lang="en-US" sz="1800" dirty="0" smtClean="0"/>
              <a:t>Has </a:t>
            </a:r>
            <a:r>
              <a:rPr lang="en-US" sz="1800" dirty="0"/>
              <a:t>become a SM candle </a:t>
            </a:r>
            <a:r>
              <a:rPr lang="en-US" sz="1800" dirty="0" smtClean="0"/>
              <a:t>(early analysis~</a:t>
            </a:r>
            <a:r>
              <a:rPr lang="en-US" sz="1800" dirty="0"/>
              <a:t>1fb</a:t>
            </a:r>
            <a:r>
              <a:rPr lang="en-US" sz="1800" baseline="30000" dirty="0"/>
              <a:t>-1</a:t>
            </a:r>
            <a:r>
              <a:rPr lang="en-US" sz="1800" dirty="0"/>
              <a:t> 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dirty="0" err="1" smtClean="0"/>
              <a:t>tW</a:t>
            </a:r>
            <a:r>
              <a:rPr lang="en-US" sz="1800" dirty="0" smtClean="0"/>
              <a:t> and </a:t>
            </a:r>
            <a:r>
              <a:rPr lang="en-US" sz="1800" dirty="0" err="1" smtClean="0"/>
              <a:t>tt</a:t>
            </a:r>
            <a:r>
              <a:rPr lang="en-US" sz="1800" dirty="0" smtClean="0"/>
              <a:t> </a:t>
            </a:r>
            <a:r>
              <a:rPr lang="en-US" sz="1800" dirty="0"/>
              <a:t>interplay → Run-2 </a:t>
            </a:r>
            <a:r>
              <a:rPr lang="en-US" sz="1800" dirty="0" smtClean="0"/>
              <a:t>goal</a:t>
            </a:r>
          </a:p>
          <a:p>
            <a:endParaRPr lang="en-US" sz="1400" dirty="0" smtClean="0"/>
          </a:p>
          <a:p>
            <a:r>
              <a:rPr lang="en-US" sz="1800" dirty="0" smtClean="0"/>
              <a:t>With </a:t>
            </a:r>
            <a:r>
              <a:rPr lang="en-US" sz="1800" b="1" dirty="0" smtClean="0"/>
              <a:t>higher luminosity and center of mass energies </a:t>
            </a:r>
          </a:p>
          <a:p>
            <a:pPr lvl="1"/>
            <a:r>
              <a:rPr lang="en-US" sz="1800" dirty="0" smtClean="0"/>
              <a:t>Work on systematics and modeling</a:t>
            </a:r>
          </a:p>
          <a:p>
            <a:pPr lvl="1"/>
            <a:r>
              <a:rPr lang="en-US" sz="1800" dirty="0" smtClean="0"/>
              <a:t>Face new challenges (high pileup)</a:t>
            </a:r>
          </a:p>
          <a:p>
            <a:pPr lvl="1"/>
            <a:r>
              <a:rPr lang="en-US" sz="1800" dirty="0"/>
              <a:t>M</a:t>
            </a:r>
            <a:r>
              <a:rPr lang="en-US" sz="1800" dirty="0" smtClean="0"/>
              <a:t>oving towards “</a:t>
            </a:r>
            <a:r>
              <a:rPr lang="en-US" sz="1800" b="1" dirty="0" smtClean="0"/>
              <a:t>precision</a:t>
            </a:r>
            <a:r>
              <a:rPr lang="en-US" sz="1800" dirty="0" smtClean="0"/>
              <a:t>” era</a:t>
            </a:r>
          </a:p>
          <a:p>
            <a:pPr lvl="1"/>
            <a:r>
              <a:rPr lang="en-US" sz="1800" dirty="0" smtClean="0"/>
              <a:t>Rare SM processes </a:t>
            </a:r>
            <a:r>
              <a:rPr lang="en-US" sz="1800" dirty="0" err="1" smtClean="0"/>
              <a:t>accesible</a:t>
            </a:r>
            <a:r>
              <a:rPr lang="en-US" sz="1800" dirty="0"/>
              <a:t> (SM </a:t>
            </a:r>
            <a:r>
              <a:rPr lang="en-US" sz="1800" dirty="0" err="1"/>
              <a:t>tZq</a:t>
            </a:r>
            <a:r>
              <a:rPr lang="en-US" sz="1800" dirty="0"/>
              <a:t> and </a:t>
            </a:r>
            <a:r>
              <a:rPr lang="en-US" sz="1800" dirty="0" err="1" smtClean="0"/>
              <a:t>tγq</a:t>
            </a:r>
            <a:r>
              <a:rPr lang="en-US" sz="1800" dirty="0" smtClean="0"/>
              <a:t>)</a:t>
            </a:r>
          </a:p>
          <a:p>
            <a:pPr lvl="1"/>
            <a:endParaRPr lang="en-US" sz="1400" dirty="0" smtClean="0"/>
          </a:p>
          <a:p>
            <a:r>
              <a:rPr lang="en-US" sz="1800" dirty="0" smtClean="0"/>
              <a:t>More BSM channels to explore</a:t>
            </a:r>
          </a:p>
          <a:p>
            <a:r>
              <a:rPr lang="en-US" sz="1800" dirty="0" smtClean="0"/>
              <a:t>New approaches: Single </a:t>
            </a:r>
            <a:r>
              <a:rPr lang="en-US" sz="1800" dirty="0"/>
              <a:t>top in heavy </a:t>
            </a:r>
            <a:r>
              <a:rPr lang="en-US" sz="1800" dirty="0" smtClean="0"/>
              <a:t>ions! (?)  </a:t>
            </a:r>
            <a:r>
              <a:rPr lang="en-US" sz="1800" dirty="0" smtClean="0">
                <a:hlinkClick r:id="rId2"/>
              </a:rPr>
              <a:t>arXiv:1502.04875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125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51577"/>
            <a:ext cx="8503920" cy="4803539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signatures were very rare and largely unknown until recently</a:t>
            </a:r>
          </a:p>
          <a:p>
            <a:r>
              <a:rPr lang="en-US" sz="1800" dirty="0" smtClean="0"/>
              <a:t>In less than 10 years we have made incredible progress </a:t>
            </a:r>
          </a:p>
          <a:p>
            <a:pPr marL="274320" lvl="1" indent="0" algn="ctr">
              <a:buNone/>
            </a:pPr>
            <a:r>
              <a:rPr lang="en-US" sz="1800" b="1" dirty="0" smtClean="0">
                <a:solidFill>
                  <a:schemeClr val="accent6"/>
                </a:solidFill>
              </a:rPr>
              <a:t>→ the LHC is extremely powerful for top, and single top in particular</a:t>
            </a:r>
          </a:p>
          <a:p>
            <a:r>
              <a:rPr lang="en-US" sz="1800" dirty="0" smtClean="0"/>
              <a:t>In CMS we have studied the </a:t>
            </a:r>
            <a:r>
              <a:rPr lang="en-US" sz="1800" b="1" dirty="0" smtClean="0"/>
              <a:t>three main production modes</a:t>
            </a:r>
            <a:r>
              <a:rPr lang="en-US" sz="1800" dirty="0" smtClean="0"/>
              <a:t>:</a:t>
            </a:r>
          </a:p>
          <a:p>
            <a:pPr lvl="1"/>
            <a:r>
              <a:rPr lang="en-US" sz="1400" dirty="0">
                <a:solidFill>
                  <a:srgbClr val="749805"/>
                </a:solidFill>
              </a:rPr>
              <a:t>t</a:t>
            </a:r>
            <a:r>
              <a:rPr lang="en-US" sz="1400" dirty="0" smtClean="0">
                <a:solidFill>
                  <a:srgbClr val="749805"/>
                </a:solidFill>
              </a:rPr>
              <a:t>-channel </a:t>
            </a:r>
          </a:p>
          <a:p>
            <a:pPr lvl="1"/>
            <a:r>
              <a:rPr lang="en-US" sz="1400" dirty="0" err="1" smtClean="0">
                <a:solidFill>
                  <a:srgbClr val="749805"/>
                </a:solidFill>
              </a:rPr>
              <a:t>tW</a:t>
            </a:r>
            <a:r>
              <a:rPr lang="en-US" sz="1400" dirty="0" smtClean="0">
                <a:solidFill>
                  <a:srgbClr val="749805"/>
                </a:solidFill>
              </a:rPr>
              <a:t> associated production   </a:t>
            </a:r>
          </a:p>
          <a:p>
            <a:pPr lvl="1"/>
            <a:r>
              <a:rPr lang="en-US" sz="1400" dirty="0">
                <a:solidFill>
                  <a:srgbClr val="749805"/>
                </a:solidFill>
              </a:rPr>
              <a:t>s</a:t>
            </a:r>
            <a:r>
              <a:rPr lang="en-US" sz="1400" dirty="0" smtClean="0">
                <a:solidFill>
                  <a:srgbClr val="749805"/>
                </a:solidFill>
              </a:rPr>
              <a:t>-channel </a:t>
            </a:r>
          </a:p>
          <a:p>
            <a:r>
              <a:rPr lang="en-US" sz="1800" dirty="0" smtClean="0"/>
              <a:t>We have so many single top quarks produced via t-channel that we can use them to make </a:t>
            </a:r>
            <a:r>
              <a:rPr lang="en-US" sz="1800" b="1" dirty="0" smtClean="0"/>
              <a:t>measurements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W</a:t>
            </a:r>
            <a:r>
              <a:rPr lang="en-US" sz="1800" smtClean="0"/>
              <a:t>-</a:t>
            </a:r>
            <a:r>
              <a:rPr lang="en-US" sz="1800" smtClean="0"/>
              <a:t>helicity </a:t>
            </a:r>
            <a:r>
              <a:rPr lang="en-US" sz="1800" dirty="0" smtClean="0"/>
              <a:t>fractions, top polarization, |</a:t>
            </a:r>
            <a:r>
              <a:rPr lang="en-US" sz="1800" dirty="0" err="1" smtClean="0"/>
              <a:t>Vtb</a:t>
            </a:r>
            <a:r>
              <a:rPr lang="en-US" sz="1800" dirty="0" smtClean="0"/>
              <a:t>|…</a:t>
            </a:r>
          </a:p>
          <a:p>
            <a:r>
              <a:rPr lang="en-US" sz="1800" dirty="0" smtClean="0"/>
              <a:t>We have used conventional and rare single top production modes to look for </a:t>
            </a:r>
            <a:r>
              <a:rPr lang="en-US" sz="1800" b="1" dirty="0" smtClean="0"/>
              <a:t>FCNC and Anomalous Couplings</a:t>
            </a:r>
          </a:p>
          <a:p>
            <a:r>
              <a:rPr lang="en-US" sz="1800" dirty="0" smtClean="0"/>
              <a:t>We have starting the exploration of more exotic single top processes looking for new phenomena</a:t>
            </a:r>
          </a:p>
          <a:p>
            <a:r>
              <a:rPr lang="en-US" sz="1800" b="1" dirty="0" smtClean="0">
                <a:solidFill>
                  <a:srgbClr val="2046A5"/>
                </a:solidFill>
              </a:rPr>
              <a:t>Run-2 will be the time to fully explore single top signatures, in particular to look for physics beyond the standard model </a:t>
            </a:r>
            <a:endParaRPr lang="en-US" sz="1800" b="1" dirty="0">
              <a:solidFill>
                <a:srgbClr val="2046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24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quarks at the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4955593" cy="457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At the </a:t>
            </a:r>
            <a:r>
              <a:rPr lang="en-US" sz="2000" b="1" dirty="0" smtClean="0"/>
              <a:t>LHC</a:t>
            </a:r>
            <a:r>
              <a:rPr lang="en-US" sz="2000" dirty="0"/>
              <a:t> </a:t>
            </a:r>
            <a:r>
              <a:rPr lang="en-US" sz="2000" dirty="0" smtClean="0"/>
              <a:t>top quarks are  produced at a </a:t>
            </a:r>
            <a:r>
              <a:rPr lang="en-US" sz="2000" b="1" dirty="0" smtClean="0">
                <a:solidFill>
                  <a:srgbClr val="0080FF"/>
                </a:solidFill>
              </a:rPr>
              <a:t>very high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68" y="1349070"/>
            <a:ext cx="3509910" cy="488140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60219"/>
              </p:ext>
            </p:extLst>
          </p:nvPr>
        </p:nvGraphicFramePr>
        <p:xfrm>
          <a:off x="352387" y="3907382"/>
          <a:ext cx="5143111" cy="1258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322"/>
                <a:gridCol w="3751789"/>
              </a:tblGrid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x</a:t>
                      </a:r>
                      <a:r>
                        <a:rPr lang="en-US" sz="1400" baseline="0" dirty="0" smtClean="0"/>
                        <a:t>-sec (pb)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36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Tevatron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US" sz="1400" kern="1200" dirty="0" smtClean="0"/>
                        <a:t>7.08 (+0.00-0.24) (+0.36-0.27) approx. NNLO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163 (+7-5)(±9) approx. NNLO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234 (+10-7)(±12) approx. NNLO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61336" y="5716061"/>
            <a:ext cx="33709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“The LHC is a top quark factory!”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b="19501"/>
          <a:stretch>
            <a:fillRect/>
          </a:stretch>
        </p:blipFill>
        <p:spPr>
          <a:xfrm>
            <a:off x="590731" y="2382716"/>
            <a:ext cx="4490340" cy="104163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0506" y="3510795"/>
            <a:ext cx="4658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Main mode: </a:t>
            </a:r>
            <a:r>
              <a:rPr lang="en-US" b="1" dirty="0" smtClean="0"/>
              <a:t>ttbar pairs</a:t>
            </a:r>
            <a:r>
              <a:rPr lang="en-US" dirty="0" smtClean="0"/>
              <a:t>, via </a:t>
            </a:r>
            <a:r>
              <a:rPr lang="en-US" b="1" dirty="0" smtClean="0">
                <a:solidFill>
                  <a:srgbClr val="749805"/>
                </a:solidFill>
              </a:rPr>
              <a:t>strong interaction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60785" y="5255819"/>
            <a:ext cx="805800" cy="1086754"/>
            <a:chOff x="132894" y="4415702"/>
            <a:chExt cx="1469218" cy="199841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94" y="4415702"/>
              <a:ext cx="1469218" cy="199841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11423" y="4496161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6684" y="4657282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395" y="4424192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51014" y="4628389"/>
              <a:ext cx="454183" cy="565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</a:t>
              </a:r>
              <a:endParaRPr lang="en-US" sz="1400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5003922" y="2075492"/>
            <a:ext cx="2615794" cy="2184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02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31635"/>
            <a:ext cx="8503920" cy="119224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There is an alternative mode, at a much lower rate: </a:t>
            </a:r>
            <a:r>
              <a:rPr lang="en-US" sz="1800" b="1" dirty="0" smtClean="0">
                <a:solidFill>
                  <a:srgbClr val="0080FF"/>
                </a:solidFill>
              </a:rPr>
              <a:t>Single top quark production</a:t>
            </a:r>
          </a:p>
          <a:p>
            <a:r>
              <a:rPr lang="en-US" sz="1800" dirty="0" smtClean="0"/>
              <a:t>Via </a:t>
            </a:r>
            <a:r>
              <a:rPr lang="en-US" sz="1800" b="1" dirty="0" smtClean="0">
                <a:solidFill>
                  <a:schemeClr val="accent1"/>
                </a:solidFill>
              </a:rPr>
              <a:t>electroweak interaction</a:t>
            </a:r>
            <a:r>
              <a:rPr lang="en-US" sz="1800" dirty="0" smtClean="0"/>
              <a:t>, involving a </a:t>
            </a:r>
            <a:r>
              <a:rPr lang="en-US" sz="1800" dirty="0" err="1" smtClean="0"/>
              <a:t>Wtb</a:t>
            </a:r>
            <a:r>
              <a:rPr lang="en-US" sz="1800" dirty="0" smtClean="0"/>
              <a:t> vertex</a:t>
            </a:r>
          </a:p>
          <a:p>
            <a:r>
              <a:rPr lang="en-US" sz="1800" dirty="0" smtClean="0"/>
              <a:t>Three main process: </a:t>
            </a:r>
            <a:r>
              <a:rPr lang="en-US" sz="1800" b="1" dirty="0" smtClean="0"/>
              <a:t>t-channel, tW associated production, s-channel</a:t>
            </a:r>
          </a:p>
          <a:p>
            <a:pPr marL="274320" lvl="1" indent="0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228" y="3021545"/>
            <a:ext cx="1890785" cy="1402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10" y="3077103"/>
            <a:ext cx="1845772" cy="12724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659" y="3006604"/>
            <a:ext cx="1543292" cy="1272424"/>
          </a:xfrm>
          <a:prstGeom prst="rect">
            <a:avLst/>
          </a:prstGeom>
          <a:effectLst/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48537"/>
              </p:ext>
            </p:extLst>
          </p:nvPr>
        </p:nvGraphicFramePr>
        <p:xfrm>
          <a:off x="1526206" y="4591648"/>
          <a:ext cx="6230062" cy="121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5860"/>
                <a:gridCol w="1434734"/>
                <a:gridCol w="1434734"/>
                <a:gridCol w="1434734"/>
              </a:tblGrid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Tevatron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dirty="0" smtClean="0"/>
                        <a:t>1.96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2.08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1.046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63.9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15.7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4.63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84.7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22.2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5.55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05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495784" y="1516023"/>
            <a:ext cx="5415796" cy="5073036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1800" dirty="0" smtClean="0"/>
              <a:t>Single top quarks were also  </a:t>
            </a:r>
            <a:r>
              <a:rPr lang="en-US" sz="1800" b="1" dirty="0" smtClean="0">
                <a:solidFill>
                  <a:srgbClr val="0080FF"/>
                </a:solidFill>
              </a:rPr>
              <a:t>observed at the </a:t>
            </a:r>
            <a:r>
              <a:rPr lang="en-US" sz="1800" b="1" dirty="0" err="1" smtClean="0">
                <a:solidFill>
                  <a:srgbClr val="0080FF"/>
                </a:solidFill>
              </a:rPr>
              <a:t>Tevatron</a:t>
            </a:r>
            <a:r>
              <a:rPr lang="en-US" sz="1800" dirty="0" smtClean="0"/>
              <a:t>, in March 2009</a:t>
            </a:r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r>
              <a:rPr lang="en-US" sz="1800" b="1" dirty="0" smtClean="0">
                <a:solidFill>
                  <a:srgbClr val="000000"/>
                </a:solidFill>
              </a:rPr>
              <a:t>ATLAS and CMS </a:t>
            </a:r>
            <a:r>
              <a:rPr lang="en-US" sz="1800" dirty="0" smtClean="0"/>
              <a:t>presented their first t-channel studies with 7TeV data early 2011</a:t>
            </a:r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endParaRPr lang="en-US" sz="1800" dirty="0" smtClean="0"/>
          </a:p>
          <a:p>
            <a:pPr lvl="0">
              <a:defRPr/>
            </a:pPr>
            <a:r>
              <a:rPr lang="en-US" sz="1800" dirty="0" smtClean="0"/>
              <a:t>Since then, </a:t>
            </a:r>
            <a:r>
              <a:rPr lang="en-US" sz="1800" b="1" dirty="0" smtClean="0">
                <a:solidFill>
                  <a:srgbClr val="000000"/>
                </a:solidFill>
              </a:rPr>
              <a:t>all the main modes have been studied</a:t>
            </a:r>
            <a:r>
              <a:rPr lang="en-US" sz="1800" dirty="0" smtClean="0"/>
              <a:t>, the t-channel has been used to measure SM properties, and several single top related signatures have been used to study new physics</a:t>
            </a:r>
          </a:p>
          <a:p>
            <a:pPr marL="0" lvl="0" indent="0">
              <a:buNone/>
              <a:defRPr/>
            </a:pPr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timeline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677" y="1339648"/>
            <a:ext cx="3511851" cy="5026377"/>
            <a:chOff x="1293537" y="1050010"/>
            <a:chExt cx="2618121" cy="5287384"/>
          </a:xfrm>
          <a:noFill/>
        </p:grpSpPr>
        <p:grpSp>
          <p:nvGrpSpPr>
            <p:cNvPr id="21" name="Group 39"/>
            <p:cNvGrpSpPr/>
            <p:nvPr/>
          </p:nvGrpSpPr>
          <p:grpSpPr>
            <a:xfrm>
              <a:off x="1293537" y="1050010"/>
              <a:ext cx="2618121" cy="5287384"/>
              <a:chOff x="-9594" y="1098994"/>
              <a:chExt cx="2618121" cy="5287384"/>
            </a:xfrm>
            <a:grpFill/>
          </p:grpSpPr>
          <p:sp>
            <p:nvSpPr>
              <p:cNvPr id="23" name="Rectangle 22"/>
              <p:cNvSpPr/>
              <p:nvPr/>
            </p:nvSpPr>
            <p:spPr>
              <a:xfrm>
                <a:off x="38878" y="1136339"/>
                <a:ext cx="2569649" cy="5250039"/>
              </a:xfrm>
              <a:prstGeom prst="rect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accent4"/>
                  </a:solidFill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2083034" y="3635375"/>
                <a:ext cx="5232400" cy="247650"/>
              </a:xfrm>
              <a:prstGeom prst="rect">
                <a:avLst/>
              </a:prstGeom>
              <a:grpFill/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496016" y="1098994"/>
                <a:ext cx="1486669" cy="3237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6"/>
                    </a:solidFill>
                  </a:rPr>
                  <a:t>Tevatron starts colliding</a:t>
                </a:r>
                <a:endParaRPr lang="en-US" sz="14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-9594" y="1127342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1986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260" y="2823776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1995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96018" y="2802966"/>
                <a:ext cx="1486668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Top quark discovery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5201" y="5614809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2010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13013" y="5601028"/>
                <a:ext cx="1469672" cy="3237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rgbClr val="7411D0"/>
                    </a:solidFill>
                  </a:rPr>
                  <a:t>LHC starts colliding</a:t>
                </a:r>
                <a:endParaRPr lang="en-US" sz="1400" dirty="0">
                  <a:solidFill>
                    <a:srgbClr val="7411D0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9178" y="5430947"/>
                <a:ext cx="46679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2009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2093" y="5793125"/>
                <a:ext cx="466794" cy="32375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2011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25972" y="5793125"/>
                <a:ext cx="2082554" cy="550389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4"/>
                    </a:solidFill>
                  </a:rPr>
                  <a:t>First single top results at the LHC</a:t>
                </a:r>
                <a:endParaRPr lang="en-US" sz="1400" dirty="0">
                  <a:solidFill>
                    <a:schemeClr val="accent4"/>
                  </a:solidFill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1813826" y="5377617"/>
              <a:ext cx="2097831" cy="32375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accent4"/>
                  </a:solidFill>
                </a:rPr>
                <a:t>Single top discovery</a:t>
              </a:r>
              <a:endParaRPr lang="en-US" sz="14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755832" y="2160096"/>
            <a:ext cx="2937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hlinkClick r:id="rId3"/>
              </a:rPr>
              <a:t>PRL103:092002</a:t>
            </a:r>
            <a:r>
              <a:rPr lang="en-US" sz="1600" b="1" dirty="0" smtClean="0"/>
              <a:t>, </a:t>
            </a:r>
            <a:r>
              <a:rPr lang="en-US" sz="1600" b="1" dirty="0" smtClean="0">
                <a:hlinkClick r:id="rId4"/>
              </a:rPr>
              <a:t>PRL.103:092001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4610927" y="3510559"/>
            <a:ext cx="34305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hlinkClick r:id="rId5"/>
              </a:rPr>
              <a:t>CMS-PAS-TOP-11-021</a:t>
            </a:r>
            <a:r>
              <a:rPr lang="en-US" sz="1400" b="1" dirty="0" smtClean="0"/>
              <a:t>, </a:t>
            </a:r>
            <a:r>
              <a:rPr lang="en-US" sz="1400" b="1" dirty="0" smtClean="0">
                <a:hlinkClick r:id="rId6"/>
              </a:rPr>
              <a:t>ATLAS-CONF-2011-088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303600" y="5467968"/>
            <a:ext cx="411059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1"/>
                </a:solidFill>
              </a:rPr>
              <a:t>“The LHC is a SINGLE top quark factory!”</a:t>
            </a:r>
          </a:p>
        </p:txBody>
      </p:sp>
    </p:spTree>
    <p:extLst>
      <p:ext uri="{BB962C8B-B14F-4D97-AF65-F5344CB8AC3E}">
        <p14:creationId xmlns:p14="http://schemas.microsoft.com/office/powerpoint/2010/main" val="254086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Muon Solenoid (CMS)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38" y="1247587"/>
            <a:ext cx="7295366" cy="51535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782" y="1319082"/>
            <a:ext cx="2696899" cy="16004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cs typeface="Cambria"/>
              </a:rPr>
              <a:t>Compact Muon Solenoid (</a:t>
            </a:r>
            <a:r>
              <a:rPr lang="en-US" sz="1400" b="1" dirty="0" smtClean="0">
                <a:cs typeface="Cambria"/>
              </a:rPr>
              <a:t>CMS</a:t>
            </a:r>
            <a:r>
              <a:rPr lang="en-US" sz="1400" dirty="0" smtClean="0">
                <a:cs typeface="Cambria"/>
              </a:rPr>
              <a:t>)</a:t>
            </a:r>
          </a:p>
          <a:p>
            <a:r>
              <a:rPr lang="en-US" sz="1400" dirty="0" smtClean="0">
                <a:cs typeface="Cambria"/>
              </a:rPr>
              <a:t>Total weight          : 14,000 </a:t>
            </a:r>
            <a:r>
              <a:rPr lang="en-US" sz="1400" dirty="0" err="1" smtClean="0">
                <a:cs typeface="Cambria"/>
              </a:rPr>
              <a:t>tonnes</a:t>
            </a:r>
            <a:endParaRPr lang="en-US" sz="1400" dirty="0" smtClean="0">
              <a:cs typeface="Cambria"/>
            </a:endParaRPr>
          </a:p>
          <a:p>
            <a:r>
              <a:rPr lang="en-US" sz="1400" dirty="0" smtClean="0">
                <a:cs typeface="Cambria"/>
              </a:rPr>
              <a:t>Overall diameter  : 15,0 m</a:t>
            </a:r>
          </a:p>
          <a:p>
            <a:r>
              <a:rPr lang="en-US" sz="1400" dirty="0" smtClean="0">
                <a:cs typeface="Cambria"/>
              </a:rPr>
              <a:t>Overall length       : 28,7 m</a:t>
            </a:r>
          </a:p>
          <a:p>
            <a:r>
              <a:rPr lang="en-US" sz="1400" dirty="0" smtClean="0">
                <a:cs typeface="Cambria"/>
              </a:rPr>
              <a:t>Magnetic Field      : 3.8 T</a:t>
            </a:r>
          </a:p>
          <a:p>
            <a:r>
              <a:rPr lang="en-US" sz="1400" dirty="0" smtClean="0">
                <a:cs typeface="Cambria"/>
              </a:rPr>
              <a:t>More than </a:t>
            </a:r>
            <a:r>
              <a:rPr lang="en-US" sz="1400" dirty="0" smtClean="0"/>
              <a:t>2,600 people</a:t>
            </a:r>
            <a:endParaRPr lang="en-US" sz="1400" dirty="0"/>
          </a:p>
          <a:p>
            <a:r>
              <a:rPr lang="en-US" sz="1400" dirty="0" smtClean="0"/>
              <a:t>41 countries </a:t>
            </a:r>
          </a:p>
        </p:txBody>
      </p:sp>
    </p:spTree>
    <p:extLst>
      <p:ext uri="{BB962C8B-B14F-4D97-AF65-F5344CB8AC3E}">
        <p14:creationId xmlns:p14="http://schemas.microsoft.com/office/powerpoint/2010/main" val="934472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Run-1 in tops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March 2d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21"/>
          <a:stretch/>
        </p:blipFill>
        <p:spPr>
          <a:xfrm>
            <a:off x="197059" y="2982684"/>
            <a:ext cx="4603541" cy="3165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8875" y="1733505"/>
            <a:ext cx="402810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Run-1 of the LHC started in March 2010 and ended in February </a:t>
            </a:r>
            <a:r>
              <a:rPr lang="en-US" dirty="0" smtClean="0"/>
              <a:t>2013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During three years</a:t>
            </a:r>
            <a:r>
              <a:rPr lang="en-US" dirty="0" smtClean="0"/>
              <a:t>:  </a:t>
            </a:r>
            <a:r>
              <a:rPr lang="en-US" b="1" dirty="0">
                <a:solidFill>
                  <a:schemeClr val="accent6"/>
                </a:solidFill>
              </a:rPr>
              <a:t>~5fb</a:t>
            </a:r>
            <a:r>
              <a:rPr lang="en-US" b="1" baseline="30000" dirty="0">
                <a:solidFill>
                  <a:schemeClr val="accent6"/>
                </a:solidFill>
              </a:rPr>
              <a:t>-1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 of </a:t>
            </a:r>
            <a:r>
              <a:rPr lang="en-US" b="1" dirty="0" err="1">
                <a:solidFill>
                  <a:schemeClr val="accent6"/>
                </a:solidFill>
              </a:rPr>
              <a:t>pp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collisions </a:t>
            </a:r>
            <a:r>
              <a:rPr lang="en-US" b="1" dirty="0" smtClean="0">
                <a:solidFill>
                  <a:schemeClr val="accent6"/>
                </a:solidFill>
              </a:rPr>
              <a:t>at </a:t>
            </a:r>
            <a:r>
              <a:rPr lang="en-US" b="1" dirty="0">
                <a:solidFill>
                  <a:schemeClr val="accent6"/>
                </a:solidFill>
              </a:rPr>
              <a:t>7TeV and ~20fb</a:t>
            </a:r>
            <a:r>
              <a:rPr lang="en-US" b="1" baseline="30000" dirty="0">
                <a:solidFill>
                  <a:schemeClr val="accent6"/>
                </a:solidFill>
              </a:rPr>
              <a:t>-1</a:t>
            </a:r>
            <a:r>
              <a:rPr lang="en-US" b="1" dirty="0">
                <a:solidFill>
                  <a:schemeClr val="accent6"/>
                </a:solidFill>
              </a:rPr>
              <a:t> at </a:t>
            </a:r>
            <a:r>
              <a:rPr lang="en-US" b="1" dirty="0" smtClean="0">
                <a:solidFill>
                  <a:schemeClr val="accent6"/>
                </a:solidFill>
              </a:rPr>
              <a:t>8TeV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This means that CMS has recorded: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More than </a:t>
            </a:r>
            <a:r>
              <a:rPr lang="en-US" b="1" dirty="0" smtClean="0">
                <a:solidFill>
                  <a:srgbClr val="000000"/>
                </a:solidFill>
              </a:rPr>
              <a:t>5M </a:t>
            </a:r>
            <a:r>
              <a:rPr lang="en-US" b="1" dirty="0" err="1" smtClean="0">
                <a:solidFill>
                  <a:srgbClr val="000000"/>
                </a:solidFill>
              </a:rPr>
              <a:t>ttbar</a:t>
            </a:r>
            <a:r>
              <a:rPr lang="en-US" b="1" dirty="0" smtClean="0">
                <a:solidFill>
                  <a:srgbClr val="000000"/>
                </a:solidFill>
              </a:rPr>
              <a:t> pairs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Around</a:t>
            </a:r>
            <a:r>
              <a:rPr lang="en-US" b="1" dirty="0" smtClean="0">
                <a:solidFill>
                  <a:srgbClr val="7411D0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2M of single top quarks (via t-channel)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And also: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 smtClean="0">
                <a:solidFill>
                  <a:schemeClr val="accent1"/>
                </a:solidFill>
              </a:rPr>
              <a:t>alf a million of </a:t>
            </a:r>
            <a:r>
              <a:rPr lang="en-US" dirty="0" err="1" smtClean="0">
                <a:solidFill>
                  <a:schemeClr val="accent1"/>
                </a:solidFill>
              </a:rPr>
              <a:t>tW</a:t>
            </a:r>
            <a:r>
              <a:rPr lang="en-US" dirty="0" smtClean="0">
                <a:solidFill>
                  <a:schemeClr val="accent1"/>
                </a:solidFill>
              </a:rPr>
              <a:t> events</a:t>
            </a:r>
            <a:r>
              <a:rPr lang="en-US" dirty="0" smtClean="0"/>
              <a:t> and a bit more than </a:t>
            </a:r>
            <a:r>
              <a:rPr lang="en-US" dirty="0" smtClean="0">
                <a:solidFill>
                  <a:schemeClr val="accent4"/>
                </a:solidFill>
              </a:rPr>
              <a:t>100K of s-channel events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What have we done with them?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84" y="1794806"/>
            <a:ext cx="4569516" cy="99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ustom 22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0080FF"/>
      </a:accent5>
      <a:accent6>
        <a:srgbClr val="0080FF"/>
      </a:accent6>
      <a:hlink>
        <a:srgbClr val="FFC000"/>
      </a:hlink>
      <a:folHlink>
        <a:srgbClr val="C0C00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15926</TotalTime>
  <Words>3498</Words>
  <Application>Microsoft Macintosh PowerPoint</Application>
  <PresentationFormat>On-screen Show (4:3)</PresentationFormat>
  <Paragraphs>518</Paragraphs>
  <Slides>44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Civic</vt:lpstr>
      <vt:lpstr>Equation</vt:lpstr>
      <vt:lpstr>Overview of single top physics in CMS with Run-1 data </vt:lpstr>
      <vt:lpstr>Last Tuesday</vt:lpstr>
      <vt:lpstr>Feb. 24, 1995</vt:lpstr>
      <vt:lpstr>The top quark</vt:lpstr>
      <vt:lpstr>Top quarks at the LHC</vt:lpstr>
      <vt:lpstr>Single top production</vt:lpstr>
      <vt:lpstr>Single top timeline</vt:lpstr>
      <vt:lpstr>Compact Muon Solenoid (CMS)</vt:lpstr>
      <vt:lpstr>Run-1 in tops</vt:lpstr>
      <vt:lpstr>Step 1</vt:lpstr>
      <vt:lpstr>t-channel</vt:lpstr>
      <vt:lpstr>t-channel</vt:lpstr>
      <vt:lpstr>t-channel (7TeV)</vt:lpstr>
      <vt:lpstr>t-channel (8TeV)</vt:lpstr>
      <vt:lpstr>t-channel: results</vt:lpstr>
      <vt:lpstr>t-channel: LHC combination</vt:lpstr>
      <vt:lpstr>tW associated production</vt:lpstr>
      <vt:lpstr>tW associated production</vt:lpstr>
      <vt:lpstr>tW associated production</vt:lpstr>
      <vt:lpstr>tW associated production</vt:lpstr>
      <vt:lpstr>tW Combination with ATLAS</vt:lpstr>
      <vt:lpstr>s-channel</vt:lpstr>
      <vt:lpstr>s-channel</vt:lpstr>
      <vt:lpstr>Run-1 Summary</vt:lpstr>
      <vt:lpstr>Step 2</vt:lpstr>
      <vt:lpstr>Measurements</vt:lpstr>
      <vt:lpstr>Cross-section and |Vtb|</vt:lpstr>
      <vt:lpstr>t-channel: R</vt:lpstr>
      <vt:lpstr>t-channel: differential x-sec</vt:lpstr>
      <vt:lpstr>t-channel: differential x-sec</vt:lpstr>
      <vt:lpstr>t-channel: W-helicity</vt:lpstr>
      <vt:lpstr>t-channel: W-helicity (II)</vt:lpstr>
      <vt:lpstr>t-channel: top polarization</vt:lpstr>
      <vt:lpstr>t-channel: top polarization (II)</vt:lpstr>
      <vt:lpstr>Step 3</vt:lpstr>
      <vt:lpstr>FCNC tZ </vt:lpstr>
      <vt:lpstr>FCNC tγ</vt:lpstr>
      <vt:lpstr>FCNC and AC in t-channel</vt:lpstr>
      <vt:lpstr>Step 4</vt:lpstr>
      <vt:lpstr>Top+ Higgs</vt:lpstr>
      <vt:lpstr>BSM top + X</vt:lpstr>
      <vt:lpstr>Next steps?</vt:lpstr>
      <vt:lpstr>Run-2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Summary of run 1 legacy results and publication plans for the remainder of the run 1 physics program</dc:title>
  <dc:creator>Rebeca Gonzalez Suarez</dc:creator>
  <cp:lastModifiedBy>Rebeca Gonzalez Suarez</cp:lastModifiedBy>
  <cp:revision>438</cp:revision>
  <dcterms:created xsi:type="dcterms:W3CDTF">2014-10-07T14:55:00Z</dcterms:created>
  <dcterms:modified xsi:type="dcterms:W3CDTF">2015-03-02T08:04:12Z</dcterms:modified>
</cp:coreProperties>
</file>